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9" r:id="rId3"/>
    <p:sldId id="270" r:id="rId4"/>
    <p:sldId id="271" r:id="rId5"/>
    <p:sldId id="272" r:id="rId6"/>
    <p:sldId id="275" r:id="rId7"/>
    <p:sldId id="273" r:id="rId8"/>
    <p:sldId id="274" r:id="rId9"/>
    <p:sldId id="276" r:id="rId10"/>
    <p:sldId id="279" r:id="rId11"/>
    <p:sldId id="280" r:id="rId12"/>
    <p:sldId id="281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AAF1DE-02D3-4784-A2EA-F5ACD40B211B}">
          <p14:sldIdLst>
            <p14:sldId id="268"/>
            <p14:sldId id="269"/>
            <p14:sldId id="270"/>
            <p14:sldId id="271"/>
            <p14:sldId id="272"/>
            <p14:sldId id="275"/>
            <p14:sldId id="273"/>
            <p14:sldId id="274"/>
            <p14:sldId id="276"/>
            <p14:sldId id="279"/>
            <p14:sldId id="280"/>
            <p14:sldId id="281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Toan Bach" initials="NTB" lastIdx="1" clrIdx="0">
    <p:extLst>
      <p:ext uri="{19B8F6BF-5375-455C-9EA6-DF929625EA0E}">
        <p15:presenceInfo xmlns:p15="http://schemas.microsoft.com/office/powerpoint/2012/main" userId="08b07716a11644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11/24/2018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11/24/2018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11/24/2018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11/24/2018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11/24/2018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edu.com.v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755780"/>
            <a:ext cx="10994265" cy="3200400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>
                <a:latin typeface="Verdana" panose="020B0604030504040204" pitchFamily="34" charset="0"/>
                <a:ea typeface="Verdana" panose="020B0604030504040204" pitchFamily="34" charset="0"/>
              </a:rPr>
              <a:t>Bài 16: hằng số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94" y="5554658"/>
            <a:ext cx="6858000" cy="1097280"/>
          </a:xfrm>
        </p:spPr>
        <p:txBody>
          <a:bodyPr/>
          <a:lstStyle/>
          <a:p>
            <a:r>
              <a:rPr lang="en-US" smtClean="0"/>
              <a:t>Trainer: Bạch Ngọc Toàn</a:t>
            </a:r>
          </a:p>
          <a:p>
            <a:r>
              <a:rPr lang="en-US" smtClean="0"/>
              <a:t>Phát hành bởi: TEDU – </a:t>
            </a:r>
            <a:r>
              <a:rPr lang="en-US" smtClean="0">
                <a:hlinkClick r:id="rId2"/>
              </a:rPr>
              <a:t>https://tedu.com.vn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8" y="5460642"/>
            <a:ext cx="1191296" cy="1191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2146" y="862885"/>
            <a:ext cx="4634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chemeClr val="bg1"/>
                </a:solidFill>
              </a:rPr>
              <a:t>PHẦN 2</a:t>
            </a:r>
            <a:endParaRPr lang="en-US" sz="8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Trình tự thoát (escaping sequences)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Các ký tự cần thiết không được hiển thị trên bản phím hoặc các ký tự có ý nghĩa đặc biệt ví dụ 1 dòng mới.</a:t>
            </a:r>
          </a:p>
          <a:p>
            <a:r>
              <a:rPr lang="en-US" smtClean="0"/>
              <a:t>Chúng không thể hiển thị trực tiếp trong mã nguồn của chương trình.</a:t>
            </a:r>
          </a:p>
          <a:p>
            <a:r>
              <a:rPr lang="en-US" smtClean="0"/>
              <a:t>Các trình tự thoát này là các hằng số, chúng là các ký tự đặc biệt mô tả bằng một ý tự nhưng không thể viết trực tiếp trong mã nguồn.</a:t>
            </a:r>
          </a:p>
          <a:p>
            <a:r>
              <a:rPr lang="en-US" smtClean="0"/>
              <a:t>Có nhiều ví dụ về ký tự đó: “một dấu nháy kép, tab, dòng mới, dấu gách chéo ngược…”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Danh sách escaping sequences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\' </a:t>
            </a:r>
            <a:r>
              <a:rPr lang="en-US"/>
              <a:t>– </a:t>
            </a:r>
            <a:r>
              <a:rPr lang="en-US" smtClean="0"/>
              <a:t>single qoutes</a:t>
            </a:r>
            <a:endParaRPr lang="en-US"/>
          </a:p>
          <a:p>
            <a:r>
              <a:rPr lang="en-US"/>
              <a:t>- </a:t>
            </a:r>
            <a:r>
              <a:rPr lang="en-US" b="1"/>
              <a:t>\" </a:t>
            </a:r>
            <a:r>
              <a:rPr lang="en-US"/>
              <a:t>– </a:t>
            </a:r>
            <a:r>
              <a:rPr lang="en-US" smtClean="0"/>
              <a:t>double quotes</a:t>
            </a:r>
            <a:endParaRPr lang="en-US"/>
          </a:p>
          <a:p>
            <a:r>
              <a:rPr lang="en-US"/>
              <a:t>- </a:t>
            </a:r>
            <a:r>
              <a:rPr lang="en-US" b="1"/>
              <a:t>\\ </a:t>
            </a:r>
            <a:r>
              <a:rPr lang="en-US"/>
              <a:t>– </a:t>
            </a:r>
            <a:r>
              <a:rPr lang="en-US" smtClean="0"/>
              <a:t>backslash </a:t>
            </a:r>
            <a:endParaRPr lang="en-US"/>
          </a:p>
          <a:p>
            <a:r>
              <a:rPr lang="en-US"/>
              <a:t>- </a:t>
            </a:r>
            <a:r>
              <a:rPr lang="en-US" b="1"/>
              <a:t>\n </a:t>
            </a:r>
            <a:r>
              <a:rPr lang="en-US"/>
              <a:t>– new line </a:t>
            </a:r>
          </a:p>
          <a:p>
            <a:r>
              <a:rPr lang="en-US"/>
              <a:t>- </a:t>
            </a:r>
            <a:r>
              <a:rPr lang="en-US" b="1"/>
              <a:t>\t </a:t>
            </a:r>
            <a:r>
              <a:rPr lang="en-US"/>
              <a:t>– offset (tab) </a:t>
            </a:r>
          </a:p>
          <a:p>
            <a:r>
              <a:rPr lang="en-US"/>
              <a:t>- </a:t>
            </a:r>
            <a:r>
              <a:rPr lang="en-US" b="1"/>
              <a:t>\uXXXX </a:t>
            </a:r>
            <a:r>
              <a:rPr lang="en-US"/>
              <a:t>– char specified by its Unicode number, for example </a:t>
            </a:r>
            <a:r>
              <a:rPr lang="en-US" b="1"/>
              <a:t>\u03A7</a:t>
            </a:r>
            <a:r>
              <a:rPr lang="en-US"/>
              <a:t>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Ví dụ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01" y="1987550"/>
            <a:ext cx="6122398" cy="4483100"/>
          </a:xfrm>
        </p:spPr>
      </p:pic>
    </p:spTree>
    <p:extLst>
      <p:ext uri="{BB962C8B-B14F-4D97-AF65-F5344CB8AC3E}">
        <p14:creationId xmlns:p14="http://schemas.microsoft.com/office/powerpoint/2010/main" val="577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Hằng số chuỗi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Hằng số chuỗi được dùng cho dữ liệu của kiểu string.</a:t>
            </a:r>
          </a:p>
          <a:p>
            <a:r>
              <a:rPr lang="en-US" smtClean="0"/>
              <a:t>Nó là một tập ký tự được đóng lại bởi một cặp dấu nháy.</a:t>
            </a:r>
          </a:p>
          <a:p>
            <a:r>
              <a:rPr lang="en-US" smtClean="0"/>
              <a:t>Tất cả các quy tắc của kiểu char ở trên cũng có thể áp dụng cho hằng số kiểu string.</a:t>
            </a:r>
          </a:p>
          <a:p>
            <a:r>
              <a:rPr lang="en-US" smtClean="0"/>
              <a:t>String có thể đặt ký tự @ đằng trước để chỉ ra đây là 1 chuỗi được trích nguyên văn.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Hằng số chuỗi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6" y="2142388"/>
            <a:ext cx="7973538" cy="4858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6" y="2628231"/>
            <a:ext cx="8259328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Kiểu nguyen thủy chúng ta đã làm quen, là các kiểu đặc biệt được xây dựng sẵn trong C#.</a:t>
            </a:r>
          </a:p>
          <a:p>
            <a:r>
              <a:rPr lang="en-US" smtClean="0"/>
              <a:t>Các giá trị của nó được chỉ ra trong source code gọi là các hằng số (literal).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81" y="3724612"/>
            <a:ext cx="4916491" cy="23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Các kiểu literal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Trong C# thì có vài kiểu literal:</a:t>
            </a:r>
            <a:endParaRPr lang="en-US"/>
          </a:p>
          <a:p>
            <a:pPr lvl="1"/>
            <a:r>
              <a:rPr lang="en-US" smtClean="0"/>
              <a:t>Boolean </a:t>
            </a:r>
            <a:endParaRPr lang="en-US"/>
          </a:p>
          <a:p>
            <a:pPr lvl="1"/>
            <a:r>
              <a:rPr lang="en-US" smtClean="0"/>
              <a:t>Integer </a:t>
            </a:r>
            <a:endParaRPr lang="en-US"/>
          </a:p>
          <a:p>
            <a:pPr lvl="1"/>
            <a:r>
              <a:rPr lang="en-US" smtClean="0"/>
              <a:t>Real </a:t>
            </a:r>
            <a:endParaRPr lang="en-US"/>
          </a:p>
          <a:p>
            <a:pPr lvl="1"/>
            <a:r>
              <a:rPr lang="en-US" smtClean="0"/>
              <a:t>Character </a:t>
            </a:r>
            <a:endParaRPr lang="en-US"/>
          </a:p>
          <a:p>
            <a:pPr lvl="1"/>
            <a:r>
              <a:rPr lang="en-US" smtClean="0"/>
              <a:t>String </a:t>
            </a:r>
            <a:endParaRPr lang="en-US"/>
          </a:p>
          <a:p>
            <a:pPr lvl="1"/>
            <a:r>
              <a:rPr lang="en-US" smtClean="0"/>
              <a:t>Object </a:t>
            </a:r>
            <a:r>
              <a:rPr lang="en-US"/>
              <a:t>literal </a:t>
            </a:r>
            <a:r>
              <a:rPr lang="en-US" b="1"/>
              <a:t>null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Hằng số Boolean (Boolean literal)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Bao gồm 2 giá trị</a:t>
            </a:r>
          </a:p>
          <a:p>
            <a:pPr lvl="1"/>
            <a:r>
              <a:rPr lang="en-US" smtClean="0"/>
              <a:t>true</a:t>
            </a:r>
          </a:p>
          <a:p>
            <a:pPr lvl="1"/>
            <a:r>
              <a:rPr lang="en-US" smtClean="0"/>
              <a:t>false </a:t>
            </a:r>
          </a:p>
          <a:p>
            <a:r>
              <a:rPr lang="en-US" smtClean="0"/>
              <a:t>Khi chúng ta gán giá trị cho biến kiểu bool, chúng ta có thể sử dụng chỉ một trong 2 giá trị hoặc một biểu thức logic (Boolean expression) được tính toán sang true hoặc false.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Hằng số nguyên (interger literal)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Hằng số nguyên là 1 dãy các số, dấu (+,-) tiền tố và hậu tố.</a:t>
            </a:r>
          </a:p>
          <a:p>
            <a:r>
              <a:rPr lang="en-US" smtClean="0"/>
              <a:t>Trong hằng số nguyên có các tiền tố và hậu </a:t>
            </a:r>
            <a:r>
              <a:rPr lang="en-US" smtClean="0"/>
              <a:t>tố:</a:t>
            </a:r>
            <a:endParaRPr lang="en-US" smtClean="0"/>
          </a:p>
          <a:p>
            <a:pPr lvl="1"/>
            <a:r>
              <a:rPr lang="en-US" smtClean="0"/>
              <a:t>“0x” và “0X” chỉ ra giá trị thập lục phân ví dụ 0xA8F1.</a:t>
            </a:r>
          </a:p>
          <a:p>
            <a:pPr lvl="1"/>
            <a:r>
              <a:rPr lang="en-US" smtClean="0"/>
              <a:t>‘l’ và ‘L’ làm hậu tố chỉ ra kiểu long, ví dụ 357L</a:t>
            </a:r>
          </a:p>
          <a:p>
            <a:pPr lvl="1"/>
            <a:r>
              <a:rPr lang="en-US" smtClean="0"/>
              <a:t>‘u’ và ‘U’ làm hậu tố chỉ ra kiểu uint và ulong ví dụ 112u.</a:t>
            </a:r>
          </a:p>
          <a:p>
            <a:pPr lvl="1"/>
            <a:r>
              <a:rPr lang="en-US" smtClean="0"/>
              <a:t>Mặc định nếu không có hậu </a:t>
            </a:r>
            <a:r>
              <a:rPr lang="en-US" smtClean="0"/>
              <a:t>tố </a:t>
            </a:r>
            <a:r>
              <a:rPr lang="en-US" smtClean="0"/>
              <a:t>thì hằng số là kiểu int.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Ví dụ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98" y="2788093"/>
            <a:ext cx="9372600" cy="19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Hằng số thực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Hằng số thực là dãy các số, dấu (+, -), hậu tố và dấu phân cách (dấu phẩy).</a:t>
            </a:r>
          </a:p>
          <a:p>
            <a:r>
              <a:rPr lang="en-US" smtClean="0"/>
              <a:t>Chúng ta sử dụng chúng cho các kiểu float, double và decimal.</a:t>
            </a:r>
          </a:p>
          <a:p>
            <a:r>
              <a:rPr lang="en-US" smtClean="0"/>
              <a:t>Hằng số thực chỉ ra như sau:</a:t>
            </a:r>
            <a:endParaRPr lang="en-US"/>
          </a:p>
          <a:p>
            <a:pPr lvl="1"/>
            <a:r>
              <a:rPr lang="en-US"/>
              <a:t>'</a:t>
            </a:r>
            <a:r>
              <a:rPr lang="en-US" b="1"/>
              <a:t>f</a:t>
            </a:r>
            <a:r>
              <a:rPr lang="en-US"/>
              <a:t>' </a:t>
            </a:r>
            <a:r>
              <a:rPr lang="en-US" smtClean="0"/>
              <a:t>và '</a:t>
            </a:r>
            <a:r>
              <a:rPr lang="en-US" b="1" smtClean="0"/>
              <a:t>F</a:t>
            </a:r>
            <a:r>
              <a:rPr lang="en-US"/>
              <a:t>' </a:t>
            </a:r>
            <a:r>
              <a:rPr lang="en-US" smtClean="0"/>
              <a:t>là hậu tố chỉ ra kiểu </a:t>
            </a:r>
            <a:r>
              <a:rPr lang="en-US" b="1"/>
              <a:t>float</a:t>
            </a:r>
            <a:r>
              <a:rPr lang="en-US"/>
              <a:t>; </a:t>
            </a:r>
          </a:p>
          <a:p>
            <a:pPr lvl="1"/>
            <a:r>
              <a:rPr lang="en-US" smtClean="0"/>
              <a:t>'</a:t>
            </a:r>
            <a:r>
              <a:rPr lang="en-US" b="1" smtClean="0"/>
              <a:t>d</a:t>
            </a:r>
            <a:r>
              <a:rPr lang="en-US"/>
              <a:t>' </a:t>
            </a:r>
            <a:r>
              <a:rPr lang="en-US" smtClean="0"/>
              <a:t>và '</a:t>
            </a:r>
            <a:r>
              <a:rPr lang="en-US" b="1" smtClean="0"/>
              <a:t>D</a:t>
            </a:r>
            <a:r>
              <a:rPr lang="en-US"/>
              <a:t>' </a:t>
            </a:r>
            <a:r>
              <a:rPr lang="en-US" smtClean="0"/>
              <a:t> là hậu tố chỉ ra kiểu </a:t>
            </a:r>
            <a:r>
              <a:rPr lang="en-US" b="1" smtClean="0"/>
              <a:t>double</a:t>
            </a:r>
            <a:r>
              <a:rPr lang="en-US"/>
              <a:t>; </a:t>
            </a:r>
          </a:p>
          <a:p>
            <a:pPr lvl="1"/>
            <a:r>
              <a:rPr lang="en-US" smtClean="0"/>
              <a:t>'</a:t>
            </a:r>
            <a:r>
              <a:rPr lang="en-US" b="1" smtClean="0"/>
              <a:t>m</a:t>
            </a:r>
            <a:r>
              <a:rPr lang="en-US"/>
              <a:t>' </a:t>
            </a:r>
            <a:r>
              <a:rPr lang="en-US" smtClean="0"/>
              <a:t>và '</a:t>
            </a:r>
            <a:r>
              <a:rPr lang="en-US" b="1" smtClean="0"/>
              <a:t>m</a:t>
            </a:r>
            <a:r>
              <a:rPr lang="en-US"/>
              <a:t>' </a:t>
            </a:r>
            <a:r>
              <a:rPr lang="en-US" smtClean="0"/>
              <a:t>là hậu tố chỉ ra kiểu </a:t>
            </a:r>
            <a:r>
              <a:rPr lang="en-US" b="1" smtClean="0"/>
              <a:t>decimal</a:t>
            </a:r>
            <a:r>
              <a:rPr lang="en-US"/>
              <a:t>; </a:t>
            </a:r>
          </a:p>
          <a:p>
            <a:pPr lvl="1"/>
            <a:r>
              <a:rPr lang="en-US" smtClean="0"/>
              <a:t>'</a:t>
            </a:r>
            <a:r>
              <a:rPr lang="en-US" b="1" smtClean="0"/>
              <a:t>e</a:t>
            </a:r>
            <a:r>
              <a:rPr lang="en-US"/>
              <a:t>' </a:t>
            </a:r>
            <a:r>
              <a:rPr lang="en-US" smtClean="0"/>
              <a:t>là số mũ, ví dụ, </a:t>
            </a:r>
            <a:r>
              <a:rPr lang="en-US"/>
              <a:t>"</a:t>
            </a:r>
            <a:r>
              <a:rPr lang="en-US" b="1" smtClean="0"/>
              <a:t>e-5</a:t>
            </a:r>
            <a:r>
              <a:rPr lang="en-US" smtClean="0"/>
              <a:t>” nghĩa là số nguyên nhân với  </a:t>
            </a:r>
            <a:r>
              <a:rPr lang="en-US"/>
              <a:t>10</a:t>
            </a:r>
            <a:r>
              <a:rPr lang="en-US" baseline="30000"/>
              <a:t>-5</a:t>
            </a:r>
            <a:r>
              <a:rPr lang="en-US"/>
              <a:t>. </a:t>
            </a:r>
          </a:p>
          <a:p>
            <a:pPr lvl="1"/>
            <a:r>
              <a:rPr lang="en-US" smtClean="0"/>
              <a:t>Mặc định không có hậu tố thì số thực là kiểu </a:t>
            </a:r>
            <a:r>
              <a:rPr lang="en-US" b="1" smtClean="0"/>
              <a:t>double</a:t>
            </a:r>
            <a:r>
              <a:rPr lang="en-US"/>
              <a:t>.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86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Ví dụ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30224"/>
            <a:ext cx="9372600" cy="7894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1826"/>
            <a:ext cx="9659698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Hằng số ký tự (character literal)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Hằng số ký tự là các ký tự đơn được đóng gói trong cặp nháy đơn được sử dụng để đặt giá trị cho kiểu char.</a:t>
            </a:r>
          </a:p>
          <a:p>
            <a:r>
              <a:rPr lang="en-US" smtClean="0"/>
              <a:t>Giá trị của 1 char có thể là:</a:t>
            </a:r>
          </a:p>
          <a:p>
            <a:pPr lvl="1"/>
            <a:r>
              <a:rPr lang="en-US" smtClean="0"/>
              <a:t>Một lý tự ví dụ: ‘A’</a:t>
            </a:r>
          </a:p>
          <a:p>
            <a:pPr lvl="1"/>
            <a:r>
              <a:rPr lang="en-US" smtClean="0"/>
              <a:t>Một mã ký tự ví dụ ‘\u0065’</a:t>
            </a:r>
          </a:p>
          <a:p>
            <a:pPr lvl="1"/>
            <a:r>
              <a:rPr lang="en-US" smtClean="0"/>
              <a:t>Một dãy ký tự thoát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1020</TotalTime>
  <Words>662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Wireframe Building 16x9</vt:lpstr>
      <vt:lpstr>Bài 16: hằng số</vt:lpstr>
      <vt:lpstr>Khái niệm</vt:lpstr>
      <vt:lpstr>Các kiểu literal</vt:lpstr>
      <vt:lpstr>Hằng số Boolean (Boolean literal)</vt:lpstr>
      <vt:lpstr>Hằng số nguyên (interger literal)</vt:lpstr>
      <vt:lpstr>Ví dụ</vt:lpstr>
      <vt:lpstr>Hằng số thực</vt:lpstr>
      <vt:lpstr>Ví dụ</vt:lpstr>
      <vt:lpstr>Hằng số ký tự (character literal)</vt:lpstr>
      <vt:lpstr>Trình tự thoát (escaping sequences)</vt:lpstr>
      <vt:lpstr>Danh sách escaping sequences</vt:lpstr>
      <vt:lpstr>Ví dụ</vt:lpstr>
      <vt:lpstr>Hằng số chuỗi</vt:lpstr>
      <vt:lpstr>Hằng số chuỗi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Ngoc Toan Bach</dc:creator>
  <cp:lastModifiedBy>Ngoc Toan Bach</cp:lastModifiedBy>
  <cp:revision>147</cp:revision>
  <dcterms:created xsi:type="dcterms:W3CDTF">2018-11-01T00:30:18Z</dcterms:created>
  <dcterms:modified xsi:type="dcterms:W3CDTF">2018-11-24T08:34:39Z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