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AAF1DE-02D3-4784-A2EA-F5ACD40B211B}">
          <p14:sldIdLst>
            <p14:sldId id="268"/>
            <p14:sldId id="269"/>
            <p14:sldId id="270"/>
            <p14:sldId id="271"/>
            <p14:sldId id="272"/>
            <p14:sldId id="273"/>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11/11/2018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11/11/2018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11/11/2018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E545-DA4D-4588-A168-A47EEF327FC2}" type="datetime1">
              <a:rPr lang="en-US" smtClean="0"/>
              <a:t>11/11/2018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B26042-7092-4D96-B3CE-E8E6CFEE88C8}" type="datetime1">
              <a:rPr lang="en-US" smtClean="0"/>
              <a:t>11/11/2018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9729644A-97F2-4BC4-BBF7-FC141F507563}" type="datetime1">
              <a:rPr lang="en-US" smtClean="0"/>
              <a:t>11/11/2018</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smtClean="0"/>
              <a:t>Click to edit Master title style</a:t>
            </a:r>
            <a:endParaRPr lang="en-US"/>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11/11/2018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11/11/2018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11/11/2018</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11/11/2018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smtClean="0"/>
              <a:t>Click to edit Master title style</a:t>
            </a:r>
            <a:endParaRPr lang="en-US"/>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9C03C-1F27-412D-AD0B-6423348F1B9B}" type="datetime1">
              <a:rPr lang="en-US" smtClean="0"/>
              <a:t>11/11/2018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619CFDC2-5630-4611-9BF0-0EF7C8C4398D}" type="datetime1">
              <a:rPr lang="en-US" smtClean="0"/>
              <a:t>11/11/2018</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edu.com.v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elerik.com/products/decompiler.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755780"/>
            <a:ext cx="10994265" cy="3200400"/>
          </a:xfrm>
        </p:spPr>
        <p:txBody>
          <a:bodyPr>
            <a:normAutofit/>
          </a:bodyPr>
          <a:lstStyle/>
          <a:p>
            <a:pPr algn="ctr"/>
            <a:r>
              <a:rPr lang="en-US" sz="4000" b="1" smtClean="0">
                <a:latin typeface="Verdana" panose="020B0604030504040204" pitchFamily="34" charset="0"/>
                <a:ea typeface="Verdana" panose="020B0604030504040204" pitchFamily="34" charset="0"/>
              </a:rPr>
              <a:t>Bài 3: Ngôn ngữ lập trình C#</a:t>
            </a:r>
            <a:endParaRPr lang="en-US" sz="4000" b="1" dirty="0">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a:xfrm>
            <a:off x="1588394" y="5554658"/>
            <a:ext cx="6858000" cy="1097280"/>
          </a:xfrm>
        </p:spPr>
        <p:txBody>
          <a:bodyPr/>
          <a:lstStyle/>
          <a:p>
            <a:r>
              <a:rPr lang="en-US" smtClean="0"/>
              <a:t>Trainer: Bạch Ngọc Toàn</a:t>
            </a:r>
          </a:p>
          <a:p>
            <a:r>
              <a:rPr lang="en-US" smtClean="0"/>
              <a:t>Phát hành bởi: TEDU – </a:t>
            </a:r>
            <a:r>
              <a:rPr lang="en-US" smtClean="0">
                <a:hlinkClick r:id="rId2"/>
              </a:rPr>
              <a:t>https://tedu.com.vn</a:t>
            </a:r>
            <a:r>
              <a:rPr lang="en-US"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88" y="5460642"/>
            <a:ext cx="1191296" cy="1191296"/>
          </a:xfrm>
          <a:prstGeom prst="rect">
            <a:avLst/>
          </a:prstGeom>
        </p:spPr>
      </p:pic>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language runtime - CLR</a:t>
            </a:r>
            <a:endParaRPr lang="en-US"/>
          </a:p>
        </p:txBody>
      </p:sp>
      <p:sp>
        <p:nvSpPr>
          <p:cNvPr id="3" name="Content Placeholder 2"/>
          <p:cNvSpPr>
            <a:spLocks noGrp="1"/>
          </p:cNvSpPr>
          <p:nvPr>
            <p:ph idx="1"/>
          </p:nvPr>
        </p:nvSpPr>
        <p:spPr/>
        <p:txBody>
          <a:bodyPr/>
          <a:lstStyle/>
          <a:p>
            <a:r>
              <a:rPr lang="en-US" smtClean="0"/>
              <a:t>Đây được coi là trái tim của .NET, nó điều khiển toàn bộ quá trình thực thi MSIL code.</a:t>
            </a:r>
          </a:p>
          <a:p>
            <a:r>
              <a:rPr lang="en-US" smtClean="0"/>
              <a:t>Đảm bảo việc thực thi chương trình .net trên các nền tảng phần cứng khác nhau.</a:t>
            </a:r>
          </a:p>
          <a:p>
            <a:r>
              <a:rPr lang="en-US" smtClean="0"/>
              <a:t>CLR được goi là một cái máy ảo (virtual machine) mô phỏng tương tự máy tính vật lý cũng có đủ đầu vào đầu ra, quản lý bộ nhớ…</a:t>
            </a:r>
            <a:endParaRPr lang="en-US"/>
          </a:p>
        </p:txBody>
      </p:sp>
    </p:spTree>
    <p:extLst>
      <p:ext uri="{BB962C8B-B14F-4D97-AF65-F5344CB8AC3E}">
        <p14:creationId xmlns:p14="http://schemas.microsoft.com/office/powerpoint/2010/main" val="216448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Nền tảng .net</a:t>
            </a:r>
            <a:endParaRPr lang="en-US"/>
          </a:p>
        </p:txBody>
      </p:sp>
      <p:sp>
        <p:nvSpPr>
          <p:cNvPr id="3" name="Content Placeholder 2"/>
          <p:cNvSpPr>
            <a:spLocks noGrp="1"/>
          </p:cNvSpPr>
          <p:nvPr>
            <p:ph idx="1"/>
          </p:nvPr>
        </p:nvSpPr>
        <p:spPr/>
        <p:txBody>
          <a:bodyPr/>
          <a:lstStyle/>
          <a:p>
            <a:r>
              <a:rPr lang="en-US" smtClean="0"/>
              <a:t>Nền tảng .NET chứa ngôn ngữ C#, CLR và nhiều các lệnh phụ trợ và các thư viện.</a:t>
            </a:r>
          </a:p>
          <a:p>
            <a:r>
              <a:rPr lang="en-US" smtClean="0"/>
              <a:t>Có một vài phiên bản của .NET dành cho các nhóm đối tượng khác nhau như:</a:t>
            </a:r>
          </a:p>
          <a:p>
            <a:pPr lvl="1"/>
            <a:r>
              <a:rPr lang="en-US" smtClean="0"/>
              <a:t>.NET Framework là phiên bản phổ biến nhất dành cho mục đích chung và phát triển các loại ứng dụng như Console, Winform hay Web App…</a:t>
            </a:r>
          </a:p>
          <a:p>
            <a:pPr lvl="1"/>
            <a:r>
              <a:rPr lang="en-US" smtClean="0"/>
              <a:t>.NET Compact Framework (CF) là phiên bản gọn nhẹ so với chuẩn và được sử dụng phát triển các ứng dụng cho Mobile.</a:t>
            </a:r>
          </a:p>
          <a:p>
            <a:pPr lvl="1"/>
            <a:r>
              <a:rPr lang="en-US" smtClean="0"/>
              <a:t>Silverlight cũng là phiên bản nhỏ gọn của .NET Framework hướng tới thực thi trên trình duyệt và triển khai các ứng dụng đa phương tiện.</a:t>
            </a:r>
          </a:p>
          <a:p>
            <a:pPr lvl="1"/>
            <a:r>
              <a:rPr lang="en-US" smtClean="0"/>
              <a:t>.NET for Windows Store app là con của .NET Framework để phát triển các ứng dụng trên Windows 8 và môi trường Windows RT (gọi là Windows Store App).</a:t>
            </a:r>
            <a:endParaRPr lang="en-US"/>
          </a:p>
        </p:txBody>
      </p:sp>
    </p:spTree>
    <p:extLst>
      <p:ext uri="{BB962C8B-B14F-4D97-AF65-F5344CB8AC3E}">
        <p14:creationId xmlns:p14="http://schemas.microsoft.com/office/powerpoint/2010/main" val="229730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Các công nghệ .net</a:t>
            </a:r>
            <a:endParaRPr lang="en-US"/>
          </a:p>
        </p:txBody>
      </p:sp>
      <p:sp>
        <p:nvSpPr>
          <p:cNvPr id="3" name="Content Placeholder 2"/>
          <p:cNvSpPr>
            <a:spLocks noGrp="1"/>
          </p:cNvSpPr>
          <p:nvPr>
            <p:ph idx="1"/>
          </p:nvPr>
        </p:nvSpPr>
        <p:spPr/>
        <p:txBody>
          <a:bodyPr/>
          <a:lstStyle/>
          <a:p>
            <a:r>
              <a:rPr lang="en-US" smtClean="0"/>
              <a:t>Mặc dù nền tảng .NET lớn và đầy đủ nhưng nó không thể đưa ra tất cả các công cụ để giải quyết tất cả các vấn đề của việc phát triển phần mềm.</a:t>
            </a:r>
          </a:p>
          <a:p>
            <a:r>
              <a:rPr lang="en-US" smtClean="0"/>
              <a:t>Nên có rất nhiều các nhà phát triển đưa ra các tính năng bổ sung cho .NET Framework hay các framework độc lập tương thích với .NET.</a:t>
            </a:r>
          </a:p>
          <a:p>
            <a:r>
              <a:rPr lang="en-US" smtClean="0"/>
              <a:t>Ví dụ:</a:t>
            </a:r>
          </a:p>
          <a:p>
            <a:pPr lvl="1"/>
            <a:r>
              <a:rPr lang="en-US" smtClean="0"/>
              <a:t>Telerik</a:t>
            </a:r>
            <a:endParaRPr lang="en-US"/>
          </a:p>
        </p:txBody>
      </p:sp>
    </p:spTree>
    <p:extLst>
      <p:ext uri="{BB962C8B-B14F-4D97-AF65-F5344CB8AC3E}">
        <p14:creationId xmlns:p14="http://schemas.microsoft.com/office/powerpoint/2010/main" val="130968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Chúng ta cần gì để viết C#</a:t>
            </a:r>
            <a:endParaRPr lang="en-US"/>
          </a:p>
        </p:txBody>
      </p:sp>
      <p:sp>
        <p:nvSpPr>
          <p:cNvPr id="3" name="Content Placeholder 2"/>
          <p:cNvSpPr>
            <a:spLocks noGrp="1"/>
          </p:cNvSpPr>
          <p:nvPr>
            <p:ph idx="1"/>
          </p:nvPr>
        </p:nvSpPr>
        <p:spPr/>
        <p:txBody>
          <a:bodyPr/>
          <a:lstStyle/>
          <a:p>
            <a:r>
              <a:rPr lang="en-US" smtClean="0"/>
              <a:t>Chúng ta cần 2 thứ:</a:t>
            </a:r>
          </a:p>
          <a:p>
            <a:pPr lvl="1"/>
            <a:r>
              <a:rPr lang="en-US"/>
              <a:t>.NET Framework: https://www.microsoft.com/en-us/download</a:t>
            </a:r>
          </a:p>
          <a:p>
            <a:pPr lvl="1"/>
            <a:r>
              <a:rPr lang="en-US" smtClean="0"/>
              <a:t>Text Editor: Dùng bất cứ cái gì.</a:t>
            </a:r>
          </a:p>
          <a:p>
            <a:pPr lvl="2"/>
            <a:r>
              <a:rPr lang="en-US" smtClean="0"/>
              <a:t>Tạo file C#: HelloCSharp.cs</a:t>
            </a:r>
          </a:p>
          <a:p>
            <a:pPr lvl="2"/>
            <a:r>
              <a:rPr lang="en-US" smtClean="0"/>
              <a:t>Biên dịch nó bằng lệnh csc</a:t>
            </a:r>
          </a:p>
          <a:p>
            <a:pPr lvl="2"/>
            <a:r>
              <a:rPr lang="en-US" smtClean="0"/>
              <a:t>Thực thi HelloCSharp.exe</a:t>
            </a:r>
            <a:endParaRPr lang="en-US"/>
          </a:p>
        </p:txBody>
      </p:sp>
    </p:spTree>
    <p:extLst>
      <p:ext uri="{BB962C8B-B14F-4D97-AF65-F5344CB8AC3E}">
        <p14:creationId xmlns:p14="http://schemas.microsoft.com/office/powerpoint/2010/main" val="35369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Visual studio ide</a:t>
            </a:r>
            <a:endParaRPr lang="en-US"/>
          </a:p>
        </p:txBody>
      </p:sp>
      <p:sp>
        <p:nvSpPr>
          <p:cNvPr id="3" name="Content Placeholder 2"/>
          <p:cNvSpPr>
            <a:spLocks noGrp="1"/>
          </p:cNvSpPr>
          <p:nvPr>
            <p:ph idx="1"/>
          </p:nvPr>
        </p:nvSpPr>
        <p:spPr/>
        <p:txBody>
          <a:bodyPr/>
          <a:lstStyle/>
          <a:p>
            <a:r>
              <a:rPr lang="en-US" smtClean="0"/>
              <a:t>Là một công cụ mạnh mẽ cung cấp môi trường phát triển tích hợp (IDE) để phát triển các ứng dụng trên Windows và .NET Framework.</a:t>
            </a:r>
          </a:p>
          <a:p>
            <a:r>
              <a:rPr lang="en-US" smtClean="0"/>
              <a:t>Visual Studio hỗ trợ các loại </a:t>
            </a:r>
            <a:r>
              <a:rPr lang="en-US" smtClean="0"/>
              <a:t>ngôn </a:t>
            </a:r>
            <a:r>
              <a:rPr lang="en-US" smtClean="0"/>
              <a:t>ngữ khác nhau và các công nghệ khác nhau (Win32, COM, ASP.NET, ADO.NET Entity Framework, Windows Form, WPF, Silveright…).</a:t>
            </a:r>
          </a:p>
          <a:p>
            <a:r>
              <a:rPr lang="en-US" smtClean="0"/>
              <a:t>Nó cho phép bạn viết code, debug, biên dịch, thực thi và kiểm thử chương trình….</a:t>
            </a:r>
          </a:p>
          <a:p>
            <a:r>
              <a:rPr lang="en-US" smtClean="0"/>
              <a:t>Nó có các phiên bản khác nhau</a:t>
            </a:r>
            <a:endParaRPr lang="en-US"/>
          </a:p>
        </p:txBody>
      </p:sp>
    </p:spTree>
    <p:extLst>
      <p:ext uri="{BB962C8B-B14F-4D97-AF65-F5344CB8AC3E}">
        <p14:creationId xmlns:p14="http://schemas.microsoft.com/office/powerpoint/2010/main" val="230272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Dịch ngược code</a:t>
            </a:r>
            <a:endParaRPr lang="en-US"/>
          </a:p>
        </p:txBody>
      </p:sp>
      <p:sp>
        <p:nvSpPr>
          <p:cNvPr id="3" name="Content Placeholder 2"/>
          <p:cNvSpPr>
            <a:spLocks noGrp="1"/>
          </p:cNvSpPr>
          <p:nvPr>
            <p:ph idx="1"/>
          </p:nvPr>
        </p:nvSpPr>
        <p:spPr/>
        <p:txBody>
          <a:bodyPr/>
          <a:lstStyle/>
          <a:p>
            <a:r>
              <a:rPr lang="en-US" smtClean="0"/>
              <a:t>Đôi khi chúng ta bị mất source code và muốn dịch ngược lại từ một thư viện dll hay exe và muốn xem mã nguồn gốc xử lý như thế nào.</a:t>
            </a:r>
          </a:p>
          <a:p>
            <a:r>
              <a:rPr lang="en-US" smtClean="0"/>
              <a:t>Chúng ta gọi đó là quá trình dịch ngược code (decompiling).</a:t>
            </a:r>
          </a:p>
          <a:p>
            <a:r>
              <a:rPr lang="en-US" smtClean="0"/>
              <a:t>Đây là công cụ không chính thống nên được cung cấp bởi bên thứ 3, tiêu biểu là của Redgate như .NET Reflector:</a:t>
            </a:r>
          </a:p>
          <a:p>
            <a:r>
              <a:rPr lang="en-US">
                <a:hlinkClick r:id="rId2"/>
              </a:rPr>
              <a:t>http://</a:t>
            </a:r>
            <a:r>
              <a:rPr lang="en-US" smtClean="0">
                <a:hlinkClick r:id="rId2"/>
              </a:rPr>
              <a:t>www.telerik.com/products/decompiler.aspx</a:t>
            </a:r>
            <a:r>
              <a:rPr lang="en-US" smtClean="0"/>
              <a:t> </a:t>
            </a:r>
            <a:endParaRPr lang="en-US"/>
          </a:p>
        </p:txBody>
      </p:sp>
    </p:spTree>
    <p:extLst>
      <p:ext uri="{BB962C8B-B14F-4D97-AF65-F5344CB8AC3E}">
        <p14:creationId xmlns:p14="http://schemas.microsoft.com/office/powerpoint/2010/main" val="345051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Bài tập</a:t>
            </a:r>
            <a:endParaRPr lang="en-US"/>
          </a:p>
        </p:txBody>
      </p:sp>
      <p:sp>
        <p:nvSpPr>
          <p:cNvPr id="3" name="Content Placeholder 2"/>
          <p:cNvSpPr>
            <a:spLocks noGrp="1"/>
          </p:cNvSpPr>
          <p:nvPr>
            <p:ph idx="1"/>
          </p:nvPr>
        </p:nvSpPr>
        <p:spPr/>
        <p:txBody>
          <a:bodyPr/>
          <a:lstStyle/>
          <a:p>
            <a:r>
              <a:rPr lang="en-US" smtClean="0"/>
              <a:t>Viết chương trình Helloworld bằng Notepad</a:t>
            </a:r>
          </a:p>
          <a:p>
            <a:r>
              <a:rPr lang="en-US" smtClean="0"/>
              <a:t>Biên dịch chương trình </a:t>
            </a:r>
          </a:p>
          <a:p>
            <a:r>
              <a:rPr lang="en-US" smtClean="0"/>
              <a:t>Thực thi chương trình</a:t>
            </a:r>
            <a:endParaRPr lang="en-US"/>
          </a:p>
        </p:txBody>
      </p:sp>
    </p:spTree>
    <p:extLst>
      <p:ext uri="{BB962C8B-B14F-4D97-AF65-F5344CB8AC3E}">
        <p14:creationId xmlns:p14="http://schemas.microsoft.com/office/powerpoint/2010/main" val="42652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Cấu trúc bài học</a:t>
            </a:r>
            <a:endParaRPr lang="en-US" dirty="0"/>
          </a:p>
        </p:txBody>
      </p:sp>
      <p:sp>
        <p:nvSpPr>
          <p:cNvPr id="3" name="Content Placeholder 2"/>
          <p:cNvSpPr>
            <a:spLocks noGrp="1"/>
          </p:cNvSpPr>
          <p:nvPr>
            <p:ph idx="1"/>
          </p:nvPr>
        </p:nvSpPr>
        <p:spPr/>
        <p:txBody>
          <a:bodyPr/>
          <a:lstStyle/>
          <a:p>
            <a:r>
              <a:rPr lang="en-US" smtClean="0">
                <a:solidFill>
                  <a:srgbClr val="FF0000"/>
                </a:solidFill>
              </a:rPr>
              <a:t>Vấn đề</a:t>
            </a:r>
            <a:endParaRPr lang="en-US" dirty="0">
              <a:solidFill>
                <a:srgbClr val="FF0000"/>
              </a:solidFill>
            </a:endParaRPr>
          </a:p>
          <a:p>
            <a:r>
              <a:rPr lang="en-US" smtClean="0">
                <a:solidFill>
                  <a:srgbClr val="FF0000"/>
                </a:solidFill>
              </a:rPr>
              <a:t>Lý thuyết</a:t>
            </a:r>
            <a:endParaRPr lang="en-US" dirty="0">
              <a:solidFill>
                <a:srgbClr val="FF0000"/>
              </a:solidFill>
            </a:endParaRPr>
          </a:p>
          <a:p>
            <a:r>
              <a:rPr lang="en-US" smtClean="0"/>
              <a:t>Ví dụ</a:t>
            </a:r>
          </a:p>
          <a:p>
            <a:r>
              <a:rPr lang="en-US" smtClean="0"/>
              <a:t>Kết luận</a:t>
            </a:r>
          </a:p>
          <a:p>
            <a:r>
              <a:rPr lang="en-US" smtClean="0"/>
              <a:t>Bài tập</a:t>
            </a:r>
            <a:endParaRPr lang="en-US" dirty="0"/>
          </a:p>
        </p:txBody>
      </p:sp>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Lịch sử</a:t>
            </a:r>
            <a:endParaRPr lang="en-US"/>
          </a:p>
        </p:txBody>
      </p:sp>
      <p:sp>
        <p:nvSpPr>
          <p:cNvPr id="3" name="Content Placeholder 2"/>
          <p:cNvSpPr>
            <a:spLocks noGrp="1"/>
          </p:cNvSpPr>
          <p:nvPr>
            <p:ph idx="1"/>
          </p:nvPr>
        </p:nvSpPr>
        <p:spPr/>
        <p:txBody>
          <a:bodyPr/>
          <a:lstStyle/>
          <a:p>
            <a:r>
              <a:rPr lang="en-US" smtClean="0"/>
              <a:t>Ngôn ngữ C# được phát triển bởi MS từ giữa năm 1999 đến 2002 và phát hành vào năm 2002.</a:t>
            </a:r>
          </a:p>
          <a:p>
            <a:r>
              <a:rPr lang="en-US" smtClean="0"/>
              <a:t>Dựa trên 2 khái niệm là “virtual machine” và “managed code”.</a:t>
            </a:r>
          </a:p>
          <a:p>
            <a:r>
              <a:rPr lang="en-US" smtClean="0"/>
              <a:t>C# và .NET là sản phẩm cạnh tranh trực tiếp với nền tảng Java đang thành công lúc đó.</a:t>
            </a:r>
            <a:endParaRPr lang="en-US"/>
          </a:p>
        </p:txBody>
      </p:sp>
    </p:spTree>
    <p:extLst>
      <p:ext uri="{BB962C8B-B14F-4D97-AF65-F5344CB8AC3E}">
        <p14:creationId xmlns:p14="http://schemas.microsoft.com/office/powerpoint/2010/main" val="404946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Ngôn ngữ C#</a:t>
            </a:r>
            <a:endParaRPr lang="en-US"/>
          </a:p>
        </p:txBody>
      </p:sp>
      <p:sp>
        <p:nvSpPr>
          <p:cNvPr id="3" name="Content Placeholder 2"/>
          <p:cNvSpPr>
            <a:spLocks noGrp="1"/>
          </p:cNvSpPr>
          <p:nvPr>
            <p:ph idx="1"/>
          </p:nvPr>
        </p:nvSpPr>
        <p:spPr/>
        <p:txBody>
          <a:bodyPr/>
          <a:lstStyle/>
          <a:p>
            <a:r>
              <a:rPr lang="en-US" smtClean="0"/>
              <a:t>C# là ngôn ngữ hiện đại, đa chức năng, hướng đối tượng và là ngôn ngữ lập trình bậc cao.</a:t>
            </a:r>
          </a:p>
          <a:p>
            <a:r>
              <a:rPr lang="en-US" smtClean="0"/>
              <a:t>Cú pháp tương tự với C và C++ nhưng nhiều tính năng không hỗ trợ trong C# để đơn giản hóa giúp dễ học hơn.</a:t>
            </a:r>
          </a:p>
          <a:p>
            <a:r>
              <a:rPr lang="en-US" smtClean="0"/>
              <a:t>Chương trình C# bao gồm một hay nhiều file với đuôi mở rộng là .cs chứa các class và kiểu khác…</a:t>
            </a:r>
          </a:p>
          <a:p>
            <a:r>
              <a:rPr lang="en-US" smtClean="0"/>
              <a:t>Các file này được biên dịch bởi C# complier (csc) ra file có thể thực thi (exe) hoặc file thư viện (.dll).</a:t>
            </a:r>
            <a:endParaRPr lang="en-US"/>
          </a:p>
        </p:txBody>
      </p:sp>
    </p:spTree>
    <p:extLst>
      <p:ext uri="{BB962C8B-B14F-4D97-AF65-F5344CB8AC3E}">
        <p14:creationId xmlns:p14="http://schemas.microsoft.com/office/powerpoint/2010/main" val="403731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Từ khóa (keywords)</a:t>
            </a:r>
            <a:endParaRPr lang="en-US"/>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831976373"/>
              </p:ext>
            </p:extLst>
          </p:nvPr>
        </p:nvGraphicFramePr>
        <p:xfrm>
          <a:off x="1543319" y="1820125"/>
          <a:ext cx="9372600" cy="4820920"/>
        </p:xfrm>
        <a:graphic>
          <a:graphicData uri="http://schemas.openxmlformats.org/drawingml/2006/table">
            <a:tbl>
              <a:tblPr firstRow="1" bandRow="1">
                <a:tableStyleId>{5C22544A-7EE6-4342-B048-85BDC9FD1C3A}</a:tableStyleId>
              </a:tblPr>
              <a:tblGrid>
                <a:gridCol w="1562100"/>
                <a:gridCol w="1562100"/>
                <a:gridCol w="1562100"/>
                <a:gridCol w="1562100"/>
                <a:gridCol w="1562100"/>
                <a:gridCol w="1562100"/>
              </a:tblGrid>
              <a:tr h="370840">
                <a:tc>
                  <a:txBody>
                    <a:bodyPr/>
                    <a:lstStyle/>
                    <a:p>
                      <a:r>
                        <a:rPr lang="en-US" smtClean="0"/>
                        <a:t>abstract</a:t>
                      </a:r>
                      <a:endParaRPr lang="en-US"/>
                    </a:p>
                  </a:txBody>
                  <a:tcPr/>
                </a:tc>
                <a:tc>
                  <a:txBody>
                    <a:bodyPr/>
                    <a:lstStyle/>
                    <a:p>
                      <a:r>
                        <a:rPr lang="en-US" smtClean="0"/>
                        <a:t>as</a:t>
                      </a:r>
                      <a:endParaRPr lang="en-US"/>
                    </a:p>
                  </a:txBody>
                  <a:tcPr/>
                </a:tc>
                <a:tc>
                  <a:txBody>
                    <a:bodyPr/>
                    <a:lstStyle/>
                    <a:p>
                      <a:r>
                        <a:rPr lang="en-US" smtClean="0"/>
                        <a:t>base</a:t>
                      </a:r>
                      <a:endParaRPr lang="en-US"/>
                    </a:p>
                  </a:txBody>
                  <a:tcPr/>
                </a:tc>
                <a:tc>
                  <a:txBody>
                    <a:bodyPr/>
                    <a:lstStyle/>
                    <a:p>
                      <a:r>
                        <a:rPr lang="en-US" smtClean="0"/>
                        <a:t>bool</a:t>
                      </a:r>
                      <a:endParaRPr lang="en-US"/>
                    </a:p>
                  </a:txBody>
                  <a:tcPr/>
                </a:tc>
                <a:tc>
                  <a:txBody>
                    <a:bodyPr/>
                    <a:lstStyle/>
                    <a:p>
                      <a:r>
                        <a:rPr lang="en-US" smtClean="0"/>
                        <a:t>break</a:t>
                      </a:r>
                      <a:endParaRPr lang="en-US"/>
                    </a:p>
                  </a:txBody>
                  <a:tcPr/>
                </a:tc>
                <a:tc>
                  <a:txBody>
                    <a:bodyPr/>
                    <a:lstStyle/>
                    <a:p>
                      <a:r>
                        <a:rPr lang="en-US" smtClean="0"/>
                        <a:t>byte</a:t>
                      </a:r>
                      <a:endParaRPr lang="en-US"/>
                    </a:p>
                  </a:txBody>
                  <a:tcPr/>
                </a:tc>
              </a:tr>
              <a:tr h="370840">
                <a:tc>
                  <a:txBody>
                    <a:bodyPr/>
                    <a:lstStyle/>
                    <a:p>
                      <a:r>
                        <a:rPr lang="en-US" smtClean="0"/>
                        <a:t>case</a:t>
                      </a:r>
                      <a:endParaRPr lang="en-US"/>
                    </a:p>
                  </a:txBody>
                  <a:tcPr/>
                </a:tc>
                <a:tc>
                  <a:txBody>
                    <a:bodyPr/>
                    <a:lstStyle/>
                    <a:p>
                      <a:r>
                        <a:rPr lang="en-US" smtClean="0"/>
                        <a:t>catch</a:t>
                      </a:r>
                      <a:endParaRPr lang="en-US"/>
                    </a:p>
                  </a:txBody>
                  <a:tcPr/>
                </a:tc>
                <a:tc>
                  <a:txBody>
                    <a:bodyPr/>
                    <a:lstStyle/>
                    <a:p>
                      <a:r>
                        <a:rPr lang="en-US" smtClean="0"/>
                        <a:t>char</a:t>
                      </a:r>
                      <a:endParaRPr lang="en-US"/>
                    </a:p>
                  </a:txBody>
                  <a:tcPr/>
                </a:tc>
                <a:tc>
                  <a:txBody>
                    <a:bodyPr/>
                    <a:lstStyle/>
                    <a:p>
                      <a:r>
                        <a:rPr lang="en-US" smtClean="0"/>
                        <a:t>checked</a:t>
                      </a:r>
                      <a:endParaRPr lang="en-US"/>
                    </a:p>
                  </a:txBody>
                  <a:tcPr/>
                </a:tc>
                <a:tc>
                  <a:txBody>
                    <a:bodyPr/>
                    <a:lstStyle/>
                    <a:p>
                      <a:r>
                        <a:rPr lang="en-US" smtClean="0"/>
                        <a:t>class</a:t>
                      </a:r>
                      <a:endParaRPr lang="en-US"/>
                    </a:p>
                  </a:txBody>
                  <a:tcPr/>
                </a:tc>
                <a:tc>
                  <a:txBody>
                    <a:bodyPr/>
                    <a:lstStyle/>
                    <a:p>
                      <a:r>
                        <a:rPr lang="en-US" smtClean="0"/>
                        <a:t>const</a:t>
                      </a:r>
                      <a:endParaRPr lang="en-US"/>
                    </a:p>
                  </a:txBody>
                  <a:tcPr/>
                </a:tc>
              </a:tr>
              <a:tr h="370840">
                <a:tc>
                  <a:txBody>
                    <a:bodyPr/>
                    <a:lstStyle/>
                    <a:p>
                      <a:r>
                        <a:rPr lang="en-US" smtClean="0"/>
                        <a:t>continue</a:t>
                      </a:r>
                      <a:endParaRPr lang="en-US"/>
                    </a:p>
                  </a:txBody>
                  <a:tcPr/>
                </a:tc>
                <a:tc>
                  <a:txBody>
                    <a:bodyPr/>
                    <a:lstStyle/>
                    <a:p>
                      <a:r>
                        <a:rPr lang="en-US" smtClean="0"/>
                        <a:t>decimal</a:t>
                      </a:r>
                      <a:endParaRPr lang="en-US"/>
                    </a:p>
                  </a:txBody>
                  <a:tcPr/>
                </a:tc>
                <a:tc>
                  <a:txBody>
                    <a:bodyPr/>
                    <a:lstStyle/>
                    <a:p>
                      <a:r>
                        <a:rPr lang="en-US" smtClean="0"/>
                        <a:t>default</a:t>
                      </a:r>
                      <a:endParaRPr lang="en-US"/>
                    </a:p>
                  </a:txBody>
                  <a:tcPr/>
                </a:tc>
                <a:tc>
                  <a:txBody>
                    <a:bodyPr/>
                    <a:lstStyle/>
                    <a:p>
                      <a:r>
                        <a:rPr lang="en-US" smtClean="0"/>
                        <a:t>delegate</a:t>
                      </a:r>
                      <a:endParaRPr lang="en-US"/>
                    </a:p>
                  </a:txBody>
                  <a:tcPr/>
                </a:tc>
                <a:tc>
                  <a:txBody>
                    <a:bodyPr/>
                    <a:lstStyle/>
                    <a:p>
                      <a:r>
                        <a:rPr lang="en-US" smtClean="0"/>
                        <a:t>do</a:t>
                      </a:r>
                      <a:endParaRPr lang="en-US"/>
                    </a:p>
                  </a:txBody>
                  <a:tcPr/>
                </a:tc>
                <a:tc>
                  <a:txBody>
                    <a:bodyPr/>
                    <a:lstStyle/>
                    <a:p>
                      <a:r>
                        <a:rPr lang="en-US" smtClean="0"/>
                        <a:t>double</a:t>
                      </a:r>
                      <a:endParaRPr lang="en-US"/>
                    </a:p>
                  </a:txBody>
                  <a:tcPr/>
                </a:tc>
              </a:tr>
              <a:tr h="370840">
                <a:tc>
                  <a:txBody>
                    <a:bodyPr/>
                    <a:lstStyle/>
                    <a:p>
                      <a:r>
                        <a:rPr lang="en-US" smtClean="0"/>
                        <a:t>else</a:t>
                      </a:r>
                      <a:endParaRPr lang="en-US"/>
                    </a:p>
                  </a:txBody>
                  <a:tcPr/>
                </a:tc>
                <a:tc>
                  <a:txBody>
                    <a:bodyPr/>
                    <a:lstStyle/>
                    <a:p>
                      <a:r>
                        <a:rPr lang="en-US" smtClean="0"/>
                        <a:t>enum</a:t>
                      </a:r>
                      <a:endParaRPr lang="en-US"/>
                    </a:p>
                  </a:txBody>
                  <a:tcPr/>
                </a:tc>
                <a:tc>
                  <a:txBody>
                    <a:bodyPr/>
                    <a:lstStyle/>
                    <a:p>
                      <a:r>
                        <a:rPr lang="en-US" smtClean="0"/>
                        <a:t>event</a:t>
                      </a:r>
                      <a:endParaRPr lang="en-US"/>
                    </a:p>
                  </a:txBody>
                  <a:tcPr/>
                </a:tc>
                <a:tc>
                  <a:txBody>
                    <a:bodyPr/>
                    <a:lstStyle/>
                    <a:p>
                      <a:r>
                        <a:rPr lang="en-US" smtClean="0"/>
                        <a:t>explicit</a:t>
                      </a:r>
                      <a:endParaRPr lang="en-US"/>
                    </a:p>
                  </a:txBody>
                  <a:tcPr/>
                </a:tc>
                <a:tc>
                  <a:txBody>
                    <a:bodyPr/>
                    <a:lstStyle/>
                    <a:p>
                      <a:r>
                        <a:rPr lang="en-US" smtClean="0"/>
                        <a:t>extern</a:t>
                      </a:r>
                      <a:endParaRPr lang="en-US"/>
                    </a:p>
                  </a:txBody>
                  <a:tcPr/>
                </a:tc>
                <a:tc>
                  <a:txBody>
                    <a:bodyPr/>
                    <a:lstStyle/>
                    <a:p>
                      <a:r>
                        <a:rPr lang="en-US" smtClean="0"/>
                        <a:t>false</a:t>
                      </a:r>
                      <a:endParaRPr lang="en-US"/>
                    </a:p>
                  </a:txBody>
                  <a:tcPr/>
                </a:tc>
              </a:tr>
              <a:tr h="370840">
                <a:tc>
                  <a:txBody>
                    <a:bodyPr/>
                    <a:lstStyle/>
                    <a:p>
                      <a:r>
                        <a:rPr lang="en-US" smtClean="0"/>
                        <a:t>finally</a:t>
                      </a:r>
                      <a:endParaRPr lang="en-US"/>
                    </a:p>
                  </a:txBody>
                  <a:tcPr/>
                </a:tc>
                <a:tc>
                  <a:txBody>
                    <a:bodyPr/>
                    <a:lstStyle/>
                    <a:p>
                      <a:r>
                        <a:rPr lang="en-US" smtClean="0"/>
                        <a:t>fixed</a:t>
                      </a:r>
                      <a:endParaRPr lang="en-US"/>
                    </a:p>
                  </a:txBody>
                  <a:tcPr/>
                </a:tc>
                <a:tc>
                  <a:txBody>
                    <a:bodyPr/>
                    <a:lstStyle/>
                    <a:p>
                      <a:r>
                        <a:rPr lang="en-US" smtClean="0"/>
                        <a:t>float</a:t>
                      </a:r>
                      <a:endParaRPr lang="en-US"/>
                    </a:p>
                  </a:txBody>
                  <a:tcPr/>
                </a:tc>
                <a:tc>
                  <a:txBody>
                    <a:bodyPr/>
                    <a:lstStyle/>
                    <a:p>
                      <a:r>
                        <a:rPr lang="en-US" smtClean="0"/>
                        <a:t>for</a:t>
                      </a:r>
                      <a:endParaRPr lang="en-US"/>
                    </a:p>
                  </a:txBody>
                  <a:tcPr/>
                </a:tc>
                <a:tc>
                  <a:txBody>
                    <a:bodyPr/>
                    <a:lstStyle/>
                    <a:p>
                      <a:r>
                        <a:rPr lang="en-US" smtClean="0"/>
                        <a:t>foreach</a:t>
                      </a:r>
                      <a:endParaRPr lang="en-US"/>
                    </a:p>
                  </a:txBody>
                  <a:tcPr/>
                </a:tc>
                <a:tc>
                  <a:txBody>
                    <a:bodyPr/>
                    <a:lstStyle/>
                    <a:p>
                      <a:r>
                        <a:rPr lang="en-US" smtClean="0"/>
                        <a:t>goto</a:t>
                      </a:r>
                      <a:endParaRPr lang="en-US"/>
                    </a:p>
                  </a:txBody>
                  <a:tcPr/>
                </a:tc>
              </a:tr>
              <a:tr h="370840">
                <a:tc>
                  <a:txBody>
                    <a:bodyPr/>
                    <a:lstStyle/>
                    <a:p>
                      <a:r>
                        <a:rPr lang="en-US" smtClean="0"/>
                        <a:t>if</a:t>
                      </a:r>
                      <a:endParaRPr lang="en-US"/>
                    </a:p>
                  </a:txBody>
                  <a:tcPr/>
                </a:tc>
                <a:tc>
                  <a:txBody>
                    <a:bodyPr/>
                    <a:lstStyle/>
                    <a:p>
                      <a:r>
                        <a:rPr lang="en-US" smtClean="0"/>
                        <a:t>implicit</a:t>
                      </a:r>
                      <a:endParaRPr lang="en-US"/>
                    </a:p>
                  </a:txBody>
                  <a:tcPr/>
                </a:tc>
                <a:tc>
                  <a:txBody>
                    <a:bodyPr/>
                    <a:lstStyle/>
                    <a:p>
                      <a:r>
                        <a:rPr lang="en-US" smtClean="0"/>
                        <a:t>in</a:t>
                      </a:r>
                      <a:endParaRPr lang="en-US"/>
                    </a:p>
                  </a:txBody>
                  <a:tcPr/>
                </a:tc>
                <a:tc>
                  <a:txBody>
                    <a:bodyPr/>
                    <a:lstStyle/>
                    <a:p>
                      <a:r>
                        <a:rPr lang="en-US" smtClean="0"/>
                        <a:t>int</a:t>
                      </a:r>
                      <a:endParaRPr lang="en-US"/>
                    </a:p>
                  </a:txBody>
                  <a:tcPr/>
                </a:tc>
                <a:tc>
                  <a:txBody>
                    <a:bodyPr/>
                    <a:lstStyle/>
                    <a:p>
                      <a:r>
                        <a:rPr lang="en-US" smtClean="0"/>
                        <a:t>interface</a:t>
                      </a:r>
                      <a:endParaRPr lang="en-US"/>
                    </a:p>
                  </a:txBody>
                  <a:tcPr/>
                </a:tc>
                <a:tc>
                  <a:txBody>
                    <a:bodyPr/>
                    <a:lstStyle/>
                    <a:p>
                      <a:r>
                        <a:rPr lang="en-US" smtClean="0"/>
                        <a:t>internal</a:t>
                      </a:r>
                      <a:endParaRPr lang="en-US"/>
                    </a:p>
                  </a:txBody>
                  <a:tcPr/>
                </a:tc>
              </a:tr>
              <a:tr h="370840">
                <a:tc>
                  <a:txBody>
                    <a:bodyPr/>
                    <a:lstStyle/>
                    <a:p>
                      <a:r>
                        <a:rPr lang="en-US" smtClean="0"/>
                        <a:t>is</a:t>
                      </a:r>
                      <a:endParaRPr lang="en-US"/>
                    </a:p>
                  </a:txBody>
                  <a:tcPr/>
                </a:tc>
                <a:tc>
                  <a:txBody>
                    <a:bodyPr/>
                    <a:lstStyle/>
                    <a:p>
                      <a:r>
                        <a:rPr lang="en-US" smtClean="0"/>
                        <a:t>lock</a:t>
                      </a:r>
                      <a:endParaRPr lang="en-US"/>
                    </a:p>
                  </a:txBody>
                  <a:tcPr/>
                </a:tc>
                <a:tc>
                  <a:txBody>
                    <a:bodyPr/>
                    <a:lstStyle/>
                    <a:p>
                      <a:r>
                        <a:rPr lang="en-US" smtClean="0"/>
                        <a:t>long</a:t>
                      </a:r>
                      <a:endParaRPr lang="en-US"/>
                    </a:p>
                  </a:txBody>
                  <a:tcPr/>
                </a:tc>
                <a:tc>
                  <a:txBody>
                    <a:bodyPr/>
                    <a:lstStyle/>
                    <a:p>
                      <a:r>
                        <a:rPr lang="en-US" smtClean="0"/>
                        <a:t>namespace</a:t>
                      </a:r>
                      <a:endParaRPr lang="en-US"/>
                    </a:p>
                  </a:txBody>
                  <a:tcPr/>
                </a:tc>
                <a:tc>
                  <a:txBody>
                    <a:bodyPr/>
                    <a:lstStyle/>
                    <a:p>
                      <a:r>
                        <a:rPr lang="en-US" smtClean="0"/>
                        <a:t>new</a:t>
                      </a:r>
                      <a:endParaRPr lang="en-US"/>
                    </a:p>
                  </a:txBody>
                  <a:tcPr/>
                </a:tc>
                <a:tc>
                  <a:txBody>
                    <a:bodyPr/>
                    <a:lstStyle/>
                    <a:p>
                      <a:r>
                        <a:rPr lang="en-US" smtClean="0"/>
                        <a:t>null</a:t>
                      </a:r>
                      <a:endParaRPr lang="en-US"/>
                    </a:p>
                  </a:txBody>
                  <a:tcPr/>
                </a:tc>
              </a:tr>
              <a:tr h="370840">
                <a:tc>
                  <a:txBody>
                    <a:bodyPr/>
                    <a:lstStyle/>
                    <a:p>
                      <a:r>
                        <a:rPr lang="en-US" smtClean="0"/>
                        <a:t>object</a:t>
                      </a:r>
                      <a:endParaRPr lang="en-US"/>
                    </a:p>
                  </a:txBody>
                  <a:tcPr/>
                </a:tc>
                <a:tc>
                  <a:txBody>
                    <a:bodyPr/>
                    <a:lstStyle/>
                    <a:p>
                      <a:r>
                        <a:rPr lang="en-US" smtClean="0"/>
                        <a:t>operator</a:t>
                      </a:r>
                      <a:endParaRPr lang="en-US"/>
                    </a:p>
                  </a:txBody>
                  <a:tcPr/>
                </a:tc>
                <a:tc>
                  <a:txBody>
                    <a:bodyPr/>
                    <a:lstStyle/>
                    <a:p>
                      <a:r>
                        <a:rPr lang="en-US" smtClean="0"/>
                        <a:t>out</a:t>
                      </a:r>
                      <a:endParaRPr lang="en-US"/>
                    </a:p>
                  </a:txBody>
                  <a:tcPr/>
                </a:tc>
                <a:tc>
                  <a:txBody>
                    <a:bodyPr/>
                    <a:lstStyle/>
                    <a:p>
                      <a:r>
                        <a:rPr lang="en-US" smtClean="0"/>
                        <a:t>override</a:t>
                      </a:r>
                      <a:endParaRPr lang="en-US"/>
                    </a:p>
                  </a:txBody>
                  <a:tcPr/>
                </a:tc>
                <a:tc>
                  <a:txBody>
                    <a:bodyPr/>
                    <a:lstStyle/>
                    <a:p>
                      <a:r>
                        <a:rPr lang="en-US" smtClean="0"/>
                        <a:t>params</a:t>
                      </a:r>
                      <a:endParaRPr lang="en-US"/>
                    </a:p>
                  </a:txBody>
                  <a:tcPr/>
                </a:tc>
                <a:tc>
                  <a:txBody>
                    <a:bodyPr/>
                    <a:lstStyle/>
                    <a:p>
                      <a:r>
                        <a:rPr lang="en-US" smtClean="0"/>
                        <a:t>private</a:t>
                      </a:r>
                      <a:endParaRPr lang="en-US"/>
                    </a:p>
                  </a:txBody>
                  <a:tcPr/>
                </a:tc>
              </a:tr>
              <a:tr h="370840">
                <a:tc>
                  <a:txBody>
                    <a:bodyPr/>
                    <a:lstStyle/>
                    <a:p>
                      <a:r>
                        <a:rPr lang="en-US" smtClean="0"/>
                        <a:t>protected</a:t>
                      </a:r>
                      <a:endParaRPr lang="en-US"/>
                    </a:p>
                  </a:txBody>
                  <a:tcPr/>
                </a:tc>
                <a:tc>
                  <a:txBody>
                    <a:bodyPr/>
                    <a:lstStyle/>
                    <a:p>
                      <a:r>
                        <a:rPr lang="en-US" smtClean="0"/>
                        <a:t>public</a:t>
                      </a:r>
                      <a:endParaRPr lang="en-US"/>
                    </a:p>
                  </a:txBody>
                  <a:tcPr/>
                </a:tc>
                <a:tc>
                  <a:txBody>
                    <a:bodyPr/>
                    <a:lstStyle/>
                    <a:p>
                      <a:r>
                        <a:rPr lang="en-US" smtClean="0"/>
                        <a:t>readonly</a:t>
                      </a:r>
                      <a:endParaRPr lang="en-US"/>
                    </a:p>
                  </a:txBody>
                  <a:tcPr/>
                </a:tc>
                <a:tc>
                  <a:txBody>
                    <a:bodyPr/>
                    <a:lstStyle/>
                    <a:p>
                      <a:r>
                        <a:rPr lang="en-US" smtClean="0"/>
                        <a:t>ref</a:t>
                      </a:r>
                      <a:endParaRPr lang="en-US"/>
                    </a:p>
                  </a:txBody>
                  <a:tcPr/>
                </a:tc>
                <a:tc>
                  <a:txBody>
                    <a:bodyPr/>
                    <a:lstStyle/>
                    <a:p>
                      <a:r>
                        <a:rPr lang="en-US" smtClean="0"/>
                        <a:t>return</a:t>
                      </a:r>
                      <a:endParaRPr lang="en-US"/>
                    </a:p>
                  </a:txBody>
                  <a:tcPr/>
                </a:tc>
                <a:tc>
                  <a:txBody>
                    <a:bodyPr/>
                    <a:lstStyle/>
                    <a:p>
                      <a:r>
                        <a:rPr lang="en-US" smtClean="0"/>
                        <a:t>sbyte</a:t>
                      </a:r>
                      <a:endParaRPr lang="en-US"/>
                    </a:p>
                  </a:txBody>
                  <a:tcPr/>
                </a:tc>
              </a:tr>
              <a:tr h="370840">
                <a:tc>
                  <a:txBody>
                    <a:bodyPr/>
                    <a:lstStyle/>
                    <a:p>
                      <a:r>
                        <a:rPr lang="en-US" smtClean="0"/>
                        <a:t>sealed</a:t>
                      </a:r>
                      <a:endParaRPr lang="en-US"/>
                    </a:p>
                  </a:txBody>
                  <a:tcPr/>
                </a:tc>
                <a:tc>
                  <a:txBody>
                    <a:bodyPr/>
                    <a:lstStyle/>
                    <a:p>
                      <a:r>
                        <a:rPr lang="en-US" smtClean="0"/>
                        <a:t>short</a:t>
                      </a:r>
                      <a:endParaRPr lang="en-US"/>
                    </a:p>
                  </a:txBody>
                  <a:tcPr/>
                </a:tc>
                <a:tc>
                  <a:txBody>
                    <a:bodyPr/>
                    <a:lstStyle/>
                    <a:p>
                      <a:r>
                        <a:rPr lang="en-US" smtClean="0"/>
                        <a:t>sizeof</a:t>
                      </a:r>
                      <a:endParaRPr lang="en-US"/>
                    </a:p>
                  </a:txBody>
                  <a:tcPr/>
                </a:tc>
                <a:tc>
                  <a:txBody>
                    <a:bodyPr/>
                    <a:lstStyle/>
                    <a:p>
                      <a:r>
                        <a:rPr lang="en-US" smtClean="0"/>
                        <a:t>stackalloc</a:t>
                      </a:r>
                      <a:endParaRPr lang="en-US"/>
                    </a:p>
                  </a:txBody>
                  <a:tcPr/>
                </a:tc>
                <a:tc>
                  <a:txBody>
                    <a:bodyPr/>
                    <a:lstStyle/>
                    <a:p>
                      <a:r>
                        <a:rPr lang="en-US" smtClean="0"/>
                        <a:t>static</a:t>
                      </a:r>
                      <a:endParaRPr lang="en-US"/>
                    </a:p>
                  </a:txBody>
                  <a:tcPr/>
                </a:tc>
                <a:tc>
                  <a:txBody>
                    <a:bodyPr/>
                    <a:lstStyle/>
                    <a:p>
                      <a:r>
                        <a:rPr lang="en-US" smtClean="0"/>
                        <a:t>string</a:t>
                      </a:r>
                      <a:endParaRPr lang="en-US"/>
                    </a:p>
                  </a:txBody>
                  <a:tcPr/>
                </a:tc>
              </a:tr>
              <a:tr h="370840">
                <a:tc>
                  <a:txBody>
                    <a:bodyPr/>
                    <a:lstStyle/>
                    <a:p>
                      <a:r>
                        <a:rPr lang="en-US" smtClean="0"/>
                        <a:t>struct</a:t>
                      </a:r>
                      <a:endParaRPr lang="en-US"/>
                    </a:p>
                  </a:txBody>
                  <a:tcPr/>
                </a:tc>
                <a:tc>
                  <a:txBody>
                    <a:bodyPr/>
                    <a:lstStyle/>
                    <a:p>
                      <a:r>
                        <a:rPr lang="en-US" smtClean="0"/>
                        <a:t>switch</a:t>
                      </a:r>
                      <a:endParaRPr lang="en-US"/>
                    </a:p>
                  </a:txBody>
                  <a:tcPr/>
                </a:tc>
                <a:tc>
                  <a:txBody>
                    <a:bodyPr/>
                    <a:lstStyle/>
                    <a:p>
                      <a:r>
                        <a:rPr lang="en-US" smtClean="0"/>
                        <a:t>this</a:t>
                      </a:r>
                      <a:endParaRPr lang="en-US"/>
                    </a:p>
                  </a:txBody>
                  <a:tcPr/>
                </a:tc>
                <a:tc>
                  <a:txBody>
                    <a:bodyPr/>
                    <a:lstStyle/>
                    <a:p>
                      <a:r>
                        <a:rPr lang="en-US" smtClean="0"/>
                        <a:t>throw</a:t>
                      </a:r>
                      <a:endParaRPr lang="en-US"/>
                    </a:p>
                  </a:txBody>
                  <a:tcPr/>
                </a:tc>
                <a:tc>
                  <a:txBody>
                    <a:bodyPr/>
                    <a:lstStyle/>
                    <a:p>
                      <a:r>
                        <a:rPr lang="en-US" smtClean="0"/>
                        <a:t>true</a:t>
                      </a:r>
                      <a:endParaRPr lang="en-US"/>
                    </a:p>
                  </a:txBody>
                  <a:tcPr/>
                </a:tc>
                <a:tc>
                  <a:txBody>
                    <a:bodyPr/>
                    <a:lstStyle/>
                    <a:p>
                      <a:r>
                        <a:rPr lang="en-US" smtClean="0"/>
                        <a:t>try</a:t>
                      </a:r>
                      <a:endParaRPr lang="en-US"/>
                    </a:p>
                  </a:txBody>
                  <a:tcPr/>
                </a:tc>
              </a:tr>
              <a:tr h="370840">
                <a:tc>
                  <a:txBody>
                    <a:bodyPr/>
                    <a:lstStyle/>
                    <a:p>
                      <a:r>
                        <a:rPr lang="en-US" smtClean="0"/>
                        <a:t>typeof</a:t>
                      </a:r>
                      <a:endParaRPr lang="en-US"/>
                    </a:p>
                  </a:txBody>
                  <a:tcPr/>
                </a:tc>
                <a:tc>
                  <a:txBody>
                    <a:bodyPr/>
                    <a:lstStyle/>
                    <a:p>
                      <a:r>
                        <a:rPr lang="en-US" smtClean="0"/>
                        <a:t>uint</a:t>
                      </a:r>
                      <a:endParaRPr lang="en-US"/>
                    </a:p>
                  </a:txBody>
                  <a:tcPr/>
                </a:tc>
                <a:tc>
                  <a:txBody>
                    <a:bodyPr/>
                    <a:lstStyle/>
                    <a:p>
                      <a:r>
                        <a:rPr lang="en-US" smtClean="0"/>
                        <a:t>ulong</a:t>
                      </a:r>
                      <a:endParaRPr lang="en-US"/>
                    </a:p>
                  </a:txBody>
                  <a:tcPr/>
                </a:tc>
                <a:tc>
                  <a:txBody>
                    <a:bodyPr/>
                    <a:lstStyle/>
                    <a:p>
                      <a:r>
                        <a:rPr lang="en-US" smtClean="0"/>
                        <a:t>uchecked</a:t>
                      </a:r>
                      <a:endParaRPr lang="en-US"/>
                    </a:p>
                  </a:txBody>
                  <a:tcPr/>
                </a:tc>
                <a:tc>
                  <a:txBody>
                    <a:bodyPr/>
                    <a:lstStyle/>
                    <a:p>
                      <a:r>
                        <a:rPr lang="en-US" smtClean="0"/>
                        <a:t>unsafe</a:t>
                      </a:r>
                      <a:endParaRPr lang="en-US"/>
                    </a:p>
                  </a:txBody>
                  <a:tcPr/>
                </a:tc>
                <a:tc>
                  <a:txBody>
                    <a:bodyPr/>
                    <a:lstStyle/>
                    <a:p>
                      <a:r>
                        <a:rPr lang="en-US" smtClean="0"/>
                        <a:t>ushort</a:t>
                      </a:r>
                      <a:endParaRPr lang="en-US"/>
                    </a:p>
                  </a:txBody>
                  <a:tcPr/>
                </a:tc>
              </a:tr>
              <a:tr h="370840">
                <a:tc>
                  <a:txBody>
                    <a:bodyPr/>
                    <a:lstStyle/>
                    <a:p>
                      <a:r>
                        <a:rPr lang="en-US" smtClean="0"/>
                        <a:t>using</a:t>
                      </a:r>
                      <a:endParaRPr lang="en-US"/>
                    </a:p>
                  </a:txBody>
                  <a:tcPr/>
                </a:tc>
                <a:tc>
                  <a:txBody>
                    <a:bodyPr/>
                    <a:lstStyle/>
                    <a:p>
                      <a:r>
                        <a:rPr lang="en-US" smtClean="0"/>
                        <a:t>virtual</a:t>
                      </a:r>
                      <a:endParaRPr lang="en-US"/>
                    </a:p>
                  </a:txBody>
                  <a:tcPr/>
                </a:tc>
                <a:tc>
                  <a:txBody>
                    <a:bodyPr/>
                    <a:lstStyle/>
                    <a:p>
                      <a:r>
                        <a:rPr lang="en-US" smtClean="0"/>
                        <a:t>void</a:t>
                      </a:r>
                      <a:endParaRPr lang="en-US"/>
                    </a:p>
                  </a:txBody>
                  <a:tcPr/>
                </a:tc>
                <a:tc>
                  <a:txBody>
                    <a:bodyPr/>
                    <a:lstStyle/>
                    <a:p>
                      <a:r>
                        <a:rPr lang="en-US" smtClean="0"/>
                        <a:t>volatile</a:t>
                      </a:r>
                      <a:endParaRPr lang="en-US"/>
                    </a:p>
                  </a:txBody>
                  <a:tcPr/>
                </a:tc>
                <a:tc>
                  <a:txBody>
                    <a:bodyPr/>
                    <a:lstStyle/>
                    <a:p>
                      <a:r>
                        <a:rPr lang="en-US" smtClean="0"/>
                        <a:t>while</a:t>
                      </a:r>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348391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Tài liệu tham khảo thêm</a:t>
            </a:r>
            <a:endParaRPr lang="en-US"/>
          </a:p>
        </p:txBody>
      </p:sp>
      <p:sp>
        <p:nvSpPr>
          <p:cNvPr id="3" name="Content Placeholder 2"/>
          <p:cNvSpPr>
            <a:spLocks noGrp="1"/>
          </p:cNvSpPr>
          <p:nvPr>
            <p:ph idx="1"/>
          </p:nvPr>
        </p:nvSpPr>
        <p:spPr/>
        <p:txBody>
          <a:bodyPr/>
          <a:lstStyle/>
          <a:p>
            <a:r>
              <a:rPr lang="en-US"/>
              <a:t>https://docs.microsoft.com/en-us/dotnet/csharp/language-reference/keywords/</a:t>
            </a:r>
          </a:p>
        </p:txBody>
      </p:sp>
    </p:spTree>
    <p:extLst>
      <p:ext uri="{BB962C8B-B14F-4D97-AF65-F5344CB8AC3E}">
        <p14:creationId xmlns:p14="http://schemas.microsoft.com/office/powerpoint/2010/main" val="83887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Quản lý bộ nhớ tự động</a:t>
            </a:r>
            <a:endParaRPr lang="en-US"/>
          </a:p>
        </p:txBody>
      </p:sp>
      <p:sp>
        <p:nvSpPr>
          <p:cNvPr id="3" name="Content Placeholder 2"/>
          <p:cNvSpPr>
            <a:spLocks noGrp="1"/>
          </p:cNvSpPr>
          <p:nvPr>
            <p:ph idx="1"/>
          </p:nvPr>
        </p:nvSpPr>
        <p:spPr/>
        <p:txBody>
          <a:bodyPr/>
          <a:lstStyle/>
          <a:p>
            <a:r>
              <a:rPr lang="en-US" smtClean="0"/>
              <a:t>Một trong nhưng ưu điểm lớn nhất của .NET Framework là cơ chế quản lý bộ nhớ tự động.</a:t>
            </a:r>
          </a:p>
          <a:p>
            <a:r>
              <a:rPr lang="en-US" smtClean="0"/>
              <a:t>Là một thành phần đặc biệt của CLR tên gọi là “garbage collector” sẽ kiểm tra bộ nhớ được cấp phát và thu hồi nếu không được sử dụng.</a:t>
            </a:r>
            <a:endParaRPr lang="en-US"/>
          </a:p>
        </p:txBody>
      </p:sp>
    </p:spTree>
    <p:extLst>
      <p:ext uri="{BB962C8B-B14F-4D97-AF65-F5344CB8AC3E}">
        <p14:creationId xmlns:p14="http://schemas.microsoft.com/office/powerpoint/2010/main" val="422350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mono</a:t>
            </a:r>
            <a:endParaRPr lang="en-US"/>
          </a:p>
        </p:txBody>
      </p:sp>
      <p:sp>
        <p:nvSpPr>
          <p:cNvPr id="3" name="Content Placeholder 2"/>
          <p:cNvSpPr>
            <a:spLocks noGrp="1"/>
          </p:cNvSpPr>
          <p:nvPr>
            <p:ph idx="1"/>
          </p:nvPr>
        </p:nvSpPr>
        <p:spPr/>
        <p:txBody>
          <a:bodyPr/>
          <a:lstStyle/>
          <a:p>
            <a:r>
              <a:rPr lang="en-US" smtClean="0"/>
              <a:t>Mono là một triển khai của .NET trên môi trường dành cho hệ điều hành không phải Windows.</a:t>
            </a:r>
          </a:p>
          <a:p>
            <a:r>
              <a:rPr lang="en-US" smtClean="0"/>
              <a:t>Mono là phiên bản không chính thức và sẽ có vài tính năng hoạt động không trơn chu như trên Windows.</a:t>
            </a:r>
          </a:p>
          <a:p>
            <a:r>
              <a:rPr lang="en-US" smtClean="0"/>
              <a:t>Nó hỗ trợ tốt cho .NET Standard (như C# complier hay CLR) nhưng lại không hỗ trợ đầy đủ các công nghệ mới nhất của .NET và các framework như WPF hay ASP.NET MVC.</a:t>
            </a:r>
            <a:endParaRPr lang="en-US"/>
          </a:p>
        </p:txBody>
      </p:sp>
    </p:spTree>
    <p:extLst>
      <p:ext uri="{BB962C8B-B14F-4D97-AF65-F5344CB8AC3E}">
        <p14:creationId xmlns:p14="http://schemas.microsoft.com/office/powerpoint/2010/main" val="46510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intermediate language</a:t>
            </a:r>
            <a:endParaRPr lang="en-US"/>
          </a:p>
        </p:txBody>
      </p:sp>
      <p:sp>
        <p:nvSpPr>
          <p:cNvPr id="3" name="Content Placeholder 2"/>
          <p:cNvSpPr>
            <a:spLocks noGrp="1"/>
          </p:cNvSpPr>
          <p:nvPr>
            <p:ph idx="1"/>
          </p:nvPr>
        </p:nvSpPr>
        <p:spPr/>
        <p:txBody>
          <a:bodyPr/>
          <a:lstStyle/>
          <a:p>
            <a:r>
              <a:rPr lang="en-US" smtClean="0"/>
              <a:t>Dựa trên ý tưởng độc lập môi trường.</a:t>
            </a:r>
          </a:p>
          <a:p>
            <a:r>
              <a:rPr lang="en-US" smtClean="0"/>
              <a:t>Mã biên dịch ra sẽ không biên dịch trực tiếp ra chỉ lệnh thực thi dành cho vi xử lý và nó không sử dụng các tính năng của hệ điều hành.</a:t>
            </a:r>
          </a:p>
          <a:p>
            <a:r>
              <a:rPr lang="en-US" smtClean="0"/>
              <a:t>Mã nguồn được dịch ra một ngôn ngữ trung gian gọi là MSIL.</a:t>
            </a:r>
          </a:p>
          <a:p>
            <a:r>
              <a:rPr lang="en-US" smtClean="0"/>
              <a:t>Nó không được thực thi trực tiếp từ vi xử lý mà từ một môi trường ảo tên là CLR.</a:t>
            </a:r>
            <a:endParaRPr lang="en-US"/>
          </a:p>
        </p:txBody>
      </p:sp>
    </p:spTree>
    <p:extLst>
      <p:ext uri="{BB962C8B-B14F-4D97-AF65-F5344CB8AC3E}">
        <p14:creationId xmlns:p14="http://schemas.microsoft.com/office/powerpoint/2010/main" val="118174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58CE74E2-616B-447D-963B-87527DA5909A}" vid="{49D84436-E293-416F-BC4D-7976A1E115A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139</TotalTime>
  <Words>1064</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Verdana</vt:lpstr>
      <vt:lpstr>Wireframe Building 16x9</vt:lpstr>
      <vt:lpstr>Bài 3: Ngôn ngữ lập trình C#</vt:lpstr>
      <vt:lpstr>Cấu trúc bài học</vt:lpstr>
      <vt:lpstr>Lịch sử</vt:lpstr>
      <vt:lpstr>Ngôn ngữ C#</vt:lpstr>
      <vt:lpstr>Từ khóa (keywords)</vt:lpstr>
      <vt:lpstr>Tài liệu tham khảo thêm</vt:lpstr>
      <vt:lpstr>Quản lý bộ nhớ tự động</vt:lpstr>
      <vt:lpstr>mono</vt:lpstr>
      <vt:lpstr>Microsoft intermediate language</vt:lpstr>
      <vt:lpstr>Common language runtime - CLR</vt:lpstr>
      <vt:lpstr>Nền tảng .net</vt:lpstr>
      <vt:lpstr>Các công nghệ .net</vt:lpstr>
      <vt:lpstr>Chúng ta cần gì để viết C#</vt:lpstr>
      <vt:lpstr>Visual studio ide</vt:lpstr>
      <vt:lpstr>Dịch ngược code</vt:lpstr>
      <vt:lpstr>Bài tập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Ngoc Toan Bach</dc:creator>
  <cp:lastModifiedBy>Ngoc Toan Bach</cp:lastModifiedBy>
  <cp:revision>46</cp:revision>
  <dcterms:created xsi:type="dcterms:W3CDTF">2018-11-01T00:30:18Z</dcterms:created>
  <dcterms:modified xsi:type="dcterms:W3CDTF">2018-11-11T03:30:44Z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