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1"/>
  </p:notesMasterIdLst>
  <p:handoutMasterIdLst>
    <p:handoutMasterId r:id="rId12"/>
  </p:handoutMasterIdLst>
  <p:sldIdLst>
    <p:sldId id="259" r:id="rId2"/>
    <p:sldId id="260" r:id="rId3"/>
    <p:sldId id="264" r:id="rId4"/>
    <p:sldId id="261" r:id="rId5"/>
    <p:sldId id="265" r:id="rId6"/>
    <p:sldId id="266" r:id="rId7"/>
    <p:sldId id="267" r:id="rId8"/>
    <p:sldId id="262" r:id="rId9"/>
    <p:sldId id="263" r:id="rId10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04" userDrawn="1">
          <p15:clr>
            <a:srgbClr val="A4A3A4"/>
          </p15:clr>
        </p15:guide>
        <p15:guide id="3" orient="horz" pos="4144" userDrawn="1">
          <p15:clr>
            <a:srgbClr val="A4A3A4"/>
          </p15:clr>
        </p15:guide>
        <p15:guide id="4" orient="horz" pos="3952" userDrawn="1">
          <p15:clr>
            <a:srgbClr val="A4A3A4"/>
          </p15:clr>
        </p15:guide>
        <p15:guide id="5" orient="horz" pos="1136" userDrawn="1">
          <p15:clr>
            <a:srgbClr val="A4A3A4"/>
          </p15:clr>
        </p15:guide>
        <p15:guide id="6" pos="3839" userDrawn="1">
          <p15:clr>
            <a:srgbClr val="A4A3A4"/>
          </p15:clr>
        </p15:guide>
        <p15:guide id="7" pos="191" userDrawn="1">
          <p15:clr>
            <a:srgbClr val="A4A3A4"/>
          </p15:clr>
        </p15:guide>
        <p15:guide id="8" pos="7486" userDrawn="1">
          <p15:clr>
            <a:srgbClr val="A4A3A4"/>
          </p15:clr>
        </p15:guide>
        <p15:guide id="9" pos="576" userDrawn="1">
          <p15:clr>
            <a:srgbClr val="A4A3A4"/>
          </p15:clr>
        </p15:guide>
        <p15:guide id="10" pos="71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>
      <p:cViewPr varScale="1">
        <p:scale>
          <a:sx n="72" d="100"/>
          <a:sy n="72" d="100"/>
        </p:scale>
        <p:origin x="666" y="78"/>
      </p:cViewPr>
      <p:guideLst>
        <p:guide orient="horz" pos="2160"/>
        <p:guide orient="horz" pos="304"/>
        <p:guide orient="horz" pos="4144"/>
        <p:guide orient="horz" pos="3952"/>
        <p:guide orient="horz" pos="1136"/>
        <p:guide pos="3839"/>
        <p:guide pos="191"/>
        <p:guide pos="7486"/>
        <p:guide pos="576"/>
        <p:guide pos="71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7/19/2018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7/19/2018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4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8246" y="1828800"/>
            <a:ext cx="922020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8246" y="4063998"/>
            <a:ext cx="922020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07869" y="482602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4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7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685800"/>
            <a:ext cx="1843982" cy="5588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3" y="685800"/>
            <a:ext cx="9040045" cy="5588002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163" y="1803401"/>
            <a:ext cx="10360501" cy="4470400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0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2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0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2" indent="0">
              <a:buNone/>
              <a:defRPr sz="2100" b="1"/>
            </a:lvl5pPr>
            <a:lvl6pPr marL="3047466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8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8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4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2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1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4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2400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07870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2" indent="0">
              <a:buNone/>
              <a:defRPr sz="2700"/>
            </a:lvl5pPr>
            <a:lvl6pPr marL="3047466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4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2" indent="0">
              <a:buNone/>
              <a:defRPr sz="1200"/>
            </a:lvl5pPr>
            <a:lvl6pPr marL="3047466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9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3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3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488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5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2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6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9612" y="3930556"/>
            <a:ext cx="9220200" cy="1303278"/>
          </a:xfrm>
        </p:spPr>
        <p:txBody>
          <a:bodyPr>
            <a:normAutofit/>
          </a:bodyPr>
          <a:lstStyle/>
          <a:p>
            <a:r>
              <a:rPr lang="en-US" sz="4000"/>
              <a:t>Sql views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6265" y="5664198"/>
            <a:ext cx="9220200" cy="119380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</a:pPr>
            <a:r>
              <a:rPr lang="en-US"/>
              <a:t>Trainer: </a:t>
            </a:r>
            <a:r>
              <a:rPr lang="vi-VN"/>
              <a:t>Bach Ngoc Toan</a:t>
            </a:r>
            <a:r>
              <a:rPr lang="en-US"/>
              <a:t>– TEDU</a:t>
            </a:r>
          </a:p>
          <a:p>
            <a:pPr>
              <a:lnSpc>
                <a:spcPct val="170000"/>
              </a:lnSpc>
            </a:pPr>
            <a:r>
              <a:rPr lang="en-US"/>
              <a:t>Website: http://tedu.com.vn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4012" y="5787951"/>
            <a:ext cx="946296" cy="94629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36265" y="1295400"/>
            <a:ext cx="888416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12000" b="1">
                <a:ln w="9525">
                  <a:solidFill>
                    <a:schemeClr val="bg1"/>
                  </a:solidFill>
                  <a:prstDash val="solid"/>
                </a:ln>
              </a:rPr>
              <a:t>Lesson </a:t>
            </a:r>
            <a:r>
              <a:rPr lang="en-US" sz="12000" b="1">
                <a:ln w="9525">
                  <a:solidFill>
                    <a:schemeClr val="bg1"/>
                  </a:solidFill>
                  <a:prstDash val="solid"/>
                </a:ln>
                <a:latin typeface="Verdana" panose="020B0604030504040204" pitchFamily="34" charset="0"/>
                <a:ea typeface="Verdana" panose="020B0604030504040204" pitchFamily="34" charset="0"/>
              </a:rPr>
              <a:t>41</a:t>
            </a:r>
            <a:endParaRPr lang="en-US" sz="12000" b="1" cap="none" spc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55" y="3793001"/>
            <a:ext cx="3006453" cy="157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02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6DEC-0B3B-4466-965C-D2D2F2FAF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 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1CD15-DAF2-4A6F-88CA-7D1C46F48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 SQL, a view is a virtual table based on the result-set of an SQL statement.</a:t>
            </a:r>
          </a:p>
          <a:p>
            <a:r>
              <a:rPr lang="en-US"/>
              <a:t>A view contains rows and columns, just like a real table. The fields in a view are fields from one or more real tables in the database.</a:t>
            </a:r>
          </a:p>
          <a:p>
            <a:r>
              <a:rPr lang="en-US"/>
              <a:t>You can add SQL functions, WHERE, and JOIN statements to a view and present the data as if the data were coming from one single table.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7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3A323-91E9-4594-980C-5CCF8FAC4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 - Using 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3F533-DC08-4889-BA7A-CA7F6C04E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Views, which are a type of virtual tables allow users to do the following −</a:t>
            </a:r>
          </a:p>
          <a:p>
            <a:pPr lvl="1"/>
            <a:r>
              <a:rPr lang="en-US"/>
              <a:t>Structure data in a way that users or classes of users find natural or intuitive.</a:t>
            </a:r>
          </a:p>
          <a:p>
            <a:pPr lvl="1"/>
            <a:r>
              <a:rPr lang="en-US"/>
              <a:t>Restrict access to the data in such a way that a user can see and (sometimes) modify exactly what they need and no more.</a:t>
            </a:r>
          </a:p>
          <a:p>
            <a:pPr lvl="1"/>
            <a:r>
              <a:rPr lang="en-US"/>
              <a:t>Summarize data from various tables which can be used to generate reports.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994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AAED2-C705-437D-BBF7-6BAD509D1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CREATE VIEW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201E3-13F7-4B46-82DC-93197C89D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/>
              <a:t>CREATE VIEW view_name AS</a:t>
            </a:r>
            <a:br>
              <a:rPr lang="en-US"/>
            </a:br>
            <a:r>
              <a:rPr lang="en-US"/>
              <a:t>SELECT column1, column2, ...</a:t>
            </a:r>
            <a:br>
              <a:rPr lang="en-US"/>
            </a:br>
            <a:r>
              <a:rPr lang="en-US"/>
              <a:t>FROM table_name</a:t>
            </a:r>
            <a:br>
              <a:rPr lang="en-US"/>
            </a:br>
            <a:r>
              <a:rPr lang="en-US"/>
              <a:t>WHERE condition;</a:t>
            </a:r>
            <a:r>
              <a:rPr lang="vi-VN"/>
              <a:t>	</a:t>
            </a:r>
          </a:p>
          <a:p>
            <a:r>
              <a:rPr lang="en-US"/>
              <a:t>The WITH CHECK OPTION</a:t>
            </a:r>
          </a:p>
          <a:p>
            <a:pPr marL="548640" lvl="2" indent="0">
              <a:buNone/>
            </a:pPr>
            <a:r>
              <a:rPr lang="en-US"/>
              <a:t>CREATE VIEW CUSTOMERS_VIEW AS</a:t>
            </a:r>
          </a:p>
          <a:p>
            <a:pPr marL="548640" lvl="2" indent="0">
              <a:buNone/>
            </a:pPr>
            <a:r>
              <a:rPr lang="en-US"/>
              <a:t>SELECT name, age</a:t>
            </a:r>
          </a:p>
          <a:p>
            <a:pPr marL="548640" lvl="2" indent="0">
              <a:buNone/>
            </a:pPr>
            <a:r>
              <a:rPr lang="en-US"/>
              <a:t>FROM  CUSTOMERS</a:t>
            </a:r>
          </a:p>
          <a:p>
            <a:pPr marL="548640" lvl="2" indent="0">
              <a:buNone/>
            </a:pPr>
            <a:r>
              <a:rPr lang="en-US"/>
              <a:t>WHERE age IS NOT NULL</a:t>
            </a:r>
          </a:p>
          <a:p>
            <a:pPr marL="548640" lvl="2" indent="0">
              <a:buNone/>
            </a:pPr>
            <a:r>
              <a:rPr lang="en-US"/>
              <a:t>WITH CHECK OPTION;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57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45991-08D1-4815-86A3-7F7094938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Updating a 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DF415-252A-480F-955F-C1078A402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A view can be updated under certain conditions which are given below −</a:t>
            </a:r>
          </a:p>
          <a:p>
            <a:pPr lvl="1"/>
            <a:r>
              <a:rPr lang="en-US"/>
              <a:t>The SELECT clause may not contain the keyword DISTINCT.</a:t>
            </a:r>
          </a:p>
          <a:p>
            <a:pPr lvl="1"/>
            <a:r>
              <a:rPr lang="en-US"/>
              <a:t>The SELECT clause may not contain summary functions.</a:t>
            </a:r>
          </a:p>
          <a:p>
            <a:pPr lvl="1"/>
            <a:r>
              <a:rPr lang="en-US"/>
              <a:t>The SELECT clause may not contain set functions.</a:t>
            </a:r>
          </a:p>
          <a:p>
            <a:pPr lvl="1"/>
            <a:r>
              <a:rPr lang="en-US"/>
              <a:t>The SELECT clause may not contain set operators.</a:t>
            </a:r>
          </a:p>
          <a:p>
            <a:pPr lvl="1"/>
            <a:r>
              <a:rPr lang="en-US"/>
              <a:t>The SELECT clause may not contain an ORDER BY clause.</a:t>
            </a:r>
          </a:p>
          <a:p>
            <a:pPr lvl="1"/>
            <a:r>
              <a:rPr lang="en-US"/>
              <a:t>The FROM clause may not contain multiple tables.</a:t>
            </a:r>
          </a:p>
          <a:p>
            <a:pPr lvl="1"/>
            <a:r>
              <a:rPr lang="en-US"/>
              <a:t>The WHERE clause may not contain subqueries.</a:t>
            </a:r>
          </a:p>
          <a:p>
            <a:pPr lvl="1"/>
            <a:r>
              <a:rPr lang="en-US"/>
              <a:t>The query may not contain GROUP BY or HAVING.</a:t>
            </a:r>
          </a:p>
          <a:p>
            <a:pPr lvl="1"/>
            <a:r>
              <a:rPr lang="en-US"/>
              <a:t>Calculated columns may not be updated.</a:t>
            </a:r>
          </a:p>
          <a:p>
            <a:pPr lvl="1"/>
            <a:r>
              <a:rPr lang="en-US"/>
              <a:t>All NOT NULL columns from the base table must be included in the view in order for the INSERT query to function.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33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EEEF3-10D1-4F42-85B8-CF6EB727D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Inserting Rows into a 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8D28B-8C54-440C-A167-940DCF46B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/>
              <a:t>R</a:t>
            </a:r>
            <a:r>
              <a:rPr lang="en-US"/>
              <a:t>ows of data can be inserted into a view. The same rules that apply to the UPDATE command also apply to the INSERT command.</a:t>
            </a:r>
          </a:p>
          <a:p>
            <a:r>
              <a:rPr lang="en-US"/>
              <a:t>Here, we cannot insert rows in the CUSTOMERS_VIEW because we have not included all the NOT NULL columns in this view, otherwise you can insert rows in a view in a similar way as you insert them in a table.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7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7E8BA-9E2B-4926-BD70-A6742E5FC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Deleting Rows into a 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A2DF1-4364-4742-9110-F6DDB063E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Rows of data can be deleted from a view. The same rules that apply to the UPDATE and INSERT commands apply to the DELETE command.</a:t>
            </a:r>
          </a:p>
          <a:p>
            <a:r>
              <a:rPr lang="en-US"/>
              <a:t>Following is an example to delete a record having AGE = 22.</a:t>
            </a:r>
          </a:p>
          <a:p>
            <a:pPr marL="274320" lvl="1" indent="0">
              <a:buNone/>
            </a:pPr>
            <a:r>
              <a:rPr lang="en-US"/>
              <a:t>SQL &gt; DELETE FROM CUSTOMERS_VIEW</a:t>
            </a:r>
          </a:p>
          <a:p>
            <a:pPr marL="274320" lvl="1" indent="0">
              <a:buNone/>
            </a:pPr>
            <a:r>
              <a:rPr lang="en-US"/>
              <a:t>   WHERE age = 22;</a:t>
            </a:r>
          </a:p>
        </p:txBody>
      </p:sp>
    </p:spTree>
    <p:extLst>
      <p:ext uri="{BB962C8B-B14F-4D97-AF65-F5344CB8AC3E}">
        <p14:creationId xmlns:p14="http://schemas.microsoft.com/office/powerpoint/2010/main" val="28322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685C6-D3FF-4806-8FE9-438E5BDBB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 Updating a 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64243-EF52-4D91-8F50-7A16161A2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CREATE OR REPLACE VIEW view_name AS</a:t>
            </a:r>
            <a:br>
              <a:rPr lang="en-US"/>
            </a:br>
            <a:r>
              <a:rPr lang="en-US"/>
              <a:t>SELECT column1, column2, ...</a:t>
            </a:r>
            <a:br>
              <a:rPr lang="en-US"/>
            </a:br>
            <a:r>
              <a:rPr lang="en-US"/>
              <a:t>FROM table_name</a:t>
            </a:r>
            <a:br>
              <a:rPr lang="en-US"/>
            </a:br>
            <a:r>
              <a:rPr lang="en-US"/>
              <a:t>WHERE condition;</a:t>
            </a:r>
          </a:p>
        </p:txBody>
      </p:sp>
    </p:spTree>
    <p:extLst>
      <p:ext uri="{BB962C8B-B14F-4D97-AF65-F5344CB8AC3E}">
        <p14:creationId xmlns:p14="http://schemas.microsoft.com/office/powerpoint/2010/main" val="79008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E182A-6716-4840-8007-49C8E7C17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 Dropping a 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0AA09-EEE6-425F-A33D-A6757028E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DROP VIEW view_name;</a:t>
            </a:r>
          </a:p>
        </p:txBody>
      </p:sp>
    </p:spTree>
    <p:extLst>
      <p:ext uri="{BB962C8B-B14F-4D97-AF65-F5344CB8AC3E}">
        <p14:creationId xmlns:p14="http://schemas.microsoft.com/office/powerpoint/2010/main" val="2551067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rimson landscape design temp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>
        <a:ln w="190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F03460512.potx" id="{FAD57A1D-FD3F-410E-BC16-DC0572F34EA3}" vid="{8B1535A0-4296-40FA-BB7E-C6BB75A63359}"/>
    </a:ext>
  </a:extLst>
</a:theme>
</file>

<file path=ppt/theme/theme2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 landscape design slides</Template>
  <TotalTime>171</TotalTime>
  <Words>446</Words>
  <Application>Microsoft Office PowerPoint</Application>
  <PresentationFormat>Custom</PresentationFormat>
  <Paragraphs>46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Cambria</vt:lpstr>
      <vt:lpstr>Century Gothic</vt:lpstr>
      <vt:lpstr>Verdana</vt:lpstr>
      <vt:lpstr>Crimson landscape design template</vt:lpstr>
      <vt:lpstr>Sql views</vt:lpstr>
      <vt:lpstr>SQL Views</vt:lpstr>
      <vt:lpstr>SQL - Using Views</vt:lpstr>
      <vt:lpstr>CREATE VIEW Syntax</vt:lpstr>
      <vt:lpstr>Updating a View</vt:lpstr>
      <vt:lpstr>Inserting Rows into a View</vt:lpstr>
      <vt:lpstr>Deleting Rows into a View</vt:lpstr>
      <vt:lpstr>SQL Updating a View</vt:lpstr>
      <vt:lpstr>SQL Dropping a 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Lập trình sql căn bản</dc:title>
  <dc:creator>Ngoc Toan Bach</dc:creator>
  <cp:lastModifiedBy>Ngoc Toan Bach</cp:lastModifiedBy>
  <cp:revision>176</cp:revision>
  <dcterms:created xsi:type="dcterms:W3CDTF">2018-06-20T00:39:54Z</dcterms:created>
  <dcterms:modified xsi:type="dcterms:W3CDTF">2018-07-19T04:39:47Z</dcterms:modified>
</cp:coreProperties>
</file>