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21" autoAdjust="0"/>
  </p:normalViewPr>
  <p:slideViewPr>
    <p:cSldViewPr snapToGrid="0">
      <p:cViewPr varScale="1">
        <p:scale>
          <a:sx n="64" d="100"/>
          <a:sy n="64" d="100"/>
        </p:scale>
        <p:origin x="180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spnet/core/fundamentals/servers/kestre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Main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uses </a:t>
            </a:r>
            <a:r>
              <a:rPr lang="en-US" smtClean="0"/>
              <a:t>WebHostBuilder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follows the builder pattern, to create a web application host. The builder has methods that define the web server (for example </a:t>
            </a:r>
            <a:r>
              <a:rPr lang="en-US" smtClean="0"/>
              <a:t>UseKestrel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the startup class (</a:t>
            </a:r>
            <a:r>
              <a:rPr lang="en-US" smtClean="0"/>
              <a:t>UseStartup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In the example above, the 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Kestrel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web server is used, but other web servers can be specified. We'll show more about </a:t>
            </a:r>
            <a:r>
              <a:rPr lang="en-US" smtClean="0"/>
              <a:t>UseStartup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 next section. </a:t>
            </a:r>
            <a:r>
              <a:rPr lang="en-US" smtClean="0"/>
              <a:t>WebHostBuilder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provides many optional methods, including </a:t>
            </a:r>
            <a:r>
              <a:rPr lang="en-US" smtClean="0"/>
              <a:t>UseIISIntegration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hosting in IIS and IIS Express, and </a:t>
            </a:r>
            <a:r>
              <a:rPr lang="en-US" smtClean="0"/>
              <a:t>UseContentRoot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specifying the root content directory. The </a:t>
            </a:r>
            <a:r>
              <a:rPr lang="en-US" smtClean="0"/>
              <a:t>Build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mtClean="0"/>
              <a:t>Run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methods build the </a:t>
            </a:r>
            <a:r>
              <a:rPr lang="en-US" smtClean="0"/>
              <a:t>IWebHost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object that will host the app and start it listening for incoming HTTP requests.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6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B874-E53C-42B9-98BA-0781B387246C}" type="datetime1">
              <a:rPr lang="en-US" smtClean="0"/>
              <a:t>3/6/2017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2F4-45D7-406A-9C33-75238E131A1E}" type="datetime1">
              <a:rPr lang="en-US" smtClean="0"/>
              <a:t>3/6/2017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E011-4F7D-42D0-82E1-078A40B76F01}" type="datetime1">
              <a:rPr lang="en-US" smtClean="0"/>
              <a:t>3/6/2017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71FE-0FCC-47A4-B218-06AF00AFA70F}" type="datetime1">
              <a:rPr lang="en-US" smtClean="0"/>
              <a:t>3/6/2017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C22A-A385-4013-8BC3-1C712ED98224}" type="datetime1">
              <a:rPr lang="en-US" smtClean="0"/>
              <a:t>3/6/2017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D7-DDC2-4E28-B80E-11B3368F8846}" type="datetime1">
              <a:rPr lang="en-US" smtClean="0"/>
              <a:t>3/6/2017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2D6B-0F0F-41E5-8A0F-FC2D7E2110E0}" type="datetime1">
              <a:rPr lang="en-US" smtClean="0"/>
              <a:t>3/6/2017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1A38-D70F-41CF-857C-945C6FF6B07D}" type="datetime1">
              <a:rPr lang="en-US" smtClean="0"/>
              <a:t>3/6/2017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96DC-D1E7-4668-A471-A46ECA2AE34F}" type="datetime1">
              <a:rPr lang="en-US" smtClean="0"/>
              <a:t>3/6/2017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CC444FFE-4BDB-4301-83D8-FE8B25E7CF5A}" type="datetime1">
              <a:rPr lang="en-US" smtClean="0"/>
              <a:t>3/6/2017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spnet/core/fundamentals/routing" TargetMode="External"/><Relationship Id="rId2" Type="http://schemas.openxmlformats.org/officeDocument/2006/relationships/hyperlink" Target="https://docs.microsoft.com/en-us/aspnet/core/fundamentals/static-fil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microsoft.com/en-us/aspnet/core/security/authentication/index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2025" y="4313346"/>
            <a:ext cx="8913354" cy="1811361"/>
          </a:xfrm>
        </p:spPr>
        <p:txBody>
          <a:bodyPr>
            <a:normAutofit lnSpcReduction="10000"/>
          </a:bodyPr>
          <a:lstStyle/>
          <a:p>
            <a:r>
              <a:rPr lang="en-US" smtClean="0">
                <a:solidFill>
                  <a:srgbClr val="92D050"/>
                </a:solidFill>
              </a:rPr>
              <a:t>Design by: TEDU</a:t>
            </a:r>
          </a:p>
          <a:p>
            <a:r>
              <a:rPr lang="en-US" smtClean="0">
                <a:solidFill>
                  <a:srgbClr val="92D050"/>
                </a:solidFill>
              </a:rPr>
              <a:t>Trainer: Bach Ngoc Toan</a:t>
            </a:r>
          </a:p>
          <a:p>
            <a:r>
              <a:rPr lang="en-US" smtClean="0">
                <a:solidFill>
                  <a:srgbClr val="92D050"/>
                </a:solidFill>
              </a:rPr>
              <a:t>Website: www.tedu.com.vn </a:t>
            </a:r>
          </a:p>
          <a:p>
            <a:r>
              <a:rPr lang="en-US" smtClean="0">
                <a:solidFill>
                  <a:srgbClr val="92D050"/>
                </a:solidFill>
              </a:rPr>
              <a:t>Facebook: fb.com/</a:t>
            </a:r>
            <a:r>
              <a:rPr lang="en-US" err="1" smtClean="0">
                <a:solidFill>
                  <a:srgbClr val="92D050"/>
                </a:solidFill>
              </a:rPr>
              <a:t>teduchannel</a:t>
            </a:r>
            <a:endParaRPr lang="en-US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7" y="4313346"/>
            <a:ext cx="1804848" cy="1804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86107" y="4569439"/>
            <a:ext cx="472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Please </a:t>
            </a:r>
            <a:r>
              <a:rPr lang="en-US" b="1" smtClean="0">
                <a:solidFill>
                  <a:srgbClr val="FFFF00"/>
                </a:solidFill>
              </a:rPr>
              <a:t>like</a:t>
            </a:r>
            <a:r>
              <a:rPr lang="en-US" b="1" smtClean="0"/>
              <a:t> </a:t>
            </a:r>
            <a:r>
              <a:rPr lang="en-US" smtClean="0"/>
              <a:t>videos and </a:t>
            </a:r>
            <a:r>
              <a:rPr lang="en-US" b="1">
                <a:solidFill>
                  <a:srgbClr val="FFFF00"/>
                </a:solidFill>
              </a:rPr>
              <a:t>subscribe </a:t>
            </a:r>
            <a:r>
              <a:rPr lang="en-US" smtClean="0"/>
              <a:t>TEDU Channel to following the next video.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4297" y="2637742"/>
            <a:ext cx="10901082" cy="1021147"/>
          </a:xfrm>
        </p:spPr>
        <p:txBody>
          <a:bodyPr>
            <a:normAutofit/>
          </a:bodyPr>
          <a:lstStyle/>
          <a:p>
            <a:r>
              <a:rPr lang="en-US" sz="6000" smtClean="0"/>
              <a:t>Concepts in ASP.NET Core App</a:t>
            </a:r>
            <a:endParaRPr lang="en-US" sz="6000"/>
          </a:p>
        </p:txBody>
      </p:sp>
      <p:sp>
        <p:nvSpPr>
          <p:cNvPr id="12" name="Rectangle 11"/>
          <p:cNvSpPr/>
          <p:nvPr/>
        </p:nvSpPr>
        <p:spPr>
          <a:xfrm>
            <a:off x="3836709" y="556188"/>
            <a:ext cx="41604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800" b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#03</a:t>
            </a:r>
            <a:r>
              <a:rPr lang="en-US" sz="10800" b="1" cap="none" spc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#</a:t>
            </a:r>
            <a:endParaRPr lang="en-US" sz="108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Configuration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ASP.NET Core uses a new configuration model for handling simple name-value pairs. The new configuration model is not based on System</a:t>
            </a:r>
            <a:r>
              <a:rPr lang="en-US" smtClean="0"/>
              <a:t>.</a:t>
            </a:r>
          </a:p>
          <a:p>
            <a:r>
              <a:rPr lang="en-US" smtClean="0"/>
              <a:t>Configuration </a:t>
            </a:r>
            <a:r>
              <a:rPr lang="en-US"/>
              <a:t>or web.config; rather, it pulls from an ordered set of configuration providers. </a:t>
            </a:r>
            <a:endParaRPr lang="en-US" smtClean="0"/>
          </a:p>
          <a:p>
            <a:r>
              <a:rPr lang="en-US" smtClean="0"/>
              <a:t>The </a:t>
            </a:r>
            <a:r>
              <a:rPr lang="en-US"/>
              <a:t>built-in configuration providers support a variety of file formats (XML, JSON, INI) and environment variables to enable environment-based configuration. </a:t>
            </a:r>
            <a:endParaRPr lang="en-US" smtClean="0"/>
          </a:p>
          <a:p>
            <a:r>
              <a:rPr lang="en-US" smtClean="0"/>
              <a:t>You </a:t>
            </a:r>
            <a:r>
              <a:rPr lang="en-US"/>
              <a:t>can also write your own custom configuration providers.</a:t>
            </a:r>
          </a:p>
        </p:txBody>
      </p:sp>
    </p:spTree>
    <p:extLst>
      <p:ext uri="{BB962C8B-B14F-4D97-AF65-F5344CB8AC3E}">
        <p14:creationId xmlns:p14="http://schemas.microsoft.com/office/powerpoint/2010/main" val="381922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Environments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Environments, like "Development" and "Production", are a first-class notion in ASP.NET Core and can be set using environment variables</a:t>
            </a:r>
            <a:r>
              <a:rPr lang="en-US" smtClean="0"/>
              <a:t>.</a:t>
            </a:r>
          </a:p>
          <a:p>
            <a:r>
              <a:rPr lang="en-US"/>
              <a:t>For more information, see Working with Multiple Environments.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7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to choose .NET </a:t>
            </a:r>
            <a:r>
              <a:rPr lang="en-US" smtClean="0"/>
              <a:t>Core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 have cross-platform needs.</a:t>
            </a:r>
          </a:p>
          <a:p>
            <a:r>
              <a:rPr lang="en-US"/>
              <a:t>You are targeting microservices.</a:t>
            </a:r>
          </a:p>
          <a:p>
            <a:r>
              <a:rPr lang="en-US"/>
              <a:t>You are using Docker containers.</a:t>
            </a:r>
          </a:p>
          <a:p>
            <a:r>
              <a:rPr lang="en-US"/>
              <a:t>You need high performance and scalable systems.</a:t>
            </a:r>
          </a:p>
          <a:p>
            <a:r>
              <a:rPr lang="en-US"/>
              <a:t>You need side by side of .NET versions by application</a:t>
            </a:r>
            <a:r>
              <a:rPr lang="en-US" smtClean="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Fundamentals</a:t>
            </a:r>
          </a:p>
          <a:p>
            <a:r>
              <a:rPr lang="en-US"/>
              <a:t>Startup</a:t>
            </a:r>
          </a:p>
          <a:p>
            <a:r>
              <a:rPr lang="en-US"/>
              <a:t>Services</a:t>
            </a:r>
          </a:p>
          <a:p>
            <a:r>
              <a:rPr lang="en-US"/>
              <a:t>Middleware</a:t>
            </a:r>
          </a:p>
          <a:p>
            <a:r>
              <a:rPr lang="en-US"/>
              <a:t>Servers</a:t>
            </a:r>
          </a:p>
          <a:p>
            <a:r>
              <a:rPr lang="en-US"/>
              <a:t>Content root</a:t>
            </a:r>
          </a:p>
          <a:p>
            <a:r>
              <a:rPr lang="en-US"/>
              <a:t>Web root</a:t>
            </a:r>
          </a:p>
          <a:p>
            <a:r>
              <a:rPr lang="en-US"/>
              <a:t>Configuration</a:t>
            </a:r>
          </a:p>
          <a:p>
            <a:r>
              <a:rPr lang="en-US"/>
              <a:t>Environments</a:t>
            </a:r>
          </a:p>
          <a:p>
            <a:r>
              <a:rPr lang="en-US"/>
              <a:t>.NET Core vs. .NET Framework runtime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Fundamentals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 ASP.NET Core app is simply a console app that creates a web server in its Main method: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04" y="2790707"/>
            <a:ext cx="4744112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kern="120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Startup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UseStartup method on WebHostBuilder specifies the Startup class for your app</a:t>
            </a:r>
            <a:r>
              <a:rPr lang="en-US" smtClean="0"/>
              <a:t>.</a:t>
            </a:r>
          </a:p>
          <a:p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104" y="2893062"/>
            <a:ext cx="4020111" cy="221963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919" y="2893062"/>
            <a:ext cx="4934639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kern="120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service is a component that is intended for common consumption in an application. </a:t>
            </a:r>
            <a:endParaRPr lang="en-US" smtClean="0"/>
          </a:p>
          <a:p>
            <a:r>
              <a:rPr lang="en-US" smtClean="0"/>
              <a:t>Services </a:t>
            </a:r>
            <a:r>
              <a:rPr lang="en-US"/>
              <a:t>are made available through dependency injection (DI). </a:t>
            </a:r>
            <a:endParaRPr lang="en-US" smtClean="0"/>
          </a:p>
          <a:p>
            <a:r>
              <a:rPr lang="en-US" smtClean="0"/>
              <a:t>ASP.NET </a:t>
            </a:r>
            <a:r>
              <a:rPr lang="en-US"/>
              <a:t>Core includes a simple built-in inversion of control (IoC) container that supports constructor injection by default</a:t>
            </a:r>
            <a:r>
              <a:rPr lang="en-US" smtClean="0"/>
              <a:t>.</a:t>
            </a:r>
          </a:p>
          <a:p>
            <a:r>
              <a:rPr lang="en-US" smtClean="0"/>
              <a:t> </a:t>
            </a:r>
            <a:r>
              <a:rPr lang="en-US"/>
              <a:t>The built-in container can be easily replaced with your container of choice. </a:t>
            </a:r>
          </a:p>
        </p:txBody>
      </p:sp>
    </p:spTree>
    <p:extLst>
      <p:ext uri="{BB962C8B-B14F-4D97-AF65-F5344CB8AC3E}">
        <p14:creationId xmlns:p14="http://schemas.microsoft.com/office/powerpoint/2010/main" val="234507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kern="120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Middleware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ASP.NET Core middleware performs asynchronous logic on an HttpContext and then either invokes the next middleware in the sequence or terminates the request directly. </a:t>
            </a:r>
            <a:endParaRPr lang="en-US" smtClean="0"/>
          </a:p>
          <a:p>
            <a:r>
              <a:rPr lang="en-US" smtClean="0"/>
              <a:t>You </a:t>
            </a:r>
            <a:r>
              <a:rPr lang="en-US"/>
              <a:t>generally "Use" middleware by taking a dependency on a NuGet package and invoking a corresponding UseXYZ extension method on the IApplicationBuilder in the Configure </a:t>
            </a:r>
            <a:r>
              <a:rPr lang="en-US" smtClean="0"/>
              <a:t>m</a:t>
            </a:r>
          </a:p>
          <a:p>
            <a:r>
              <a:rPr lang="en-US"/>
              <a:t>ASP.NET Core comes with a rich set of built-in middleware:</a:t>
            </a:r>
          </a:p>
          <a:p>
            <a:pPr lvl="1"/>
            <a:r>
              <a:rPr lang="en-US">
                <a:hlinkClick r:id="rId2"/>
              </a:rPr>
              <a:t>Static files</a:t>
            </a:r>
            <a:endParaRPr lang="en-US"/>
          </a:p>
          <a:p>
            <a:pPr lvl="1"/>
            <a:r>
              <a:rPr lang="en-US">
                <a:hlinkClick r:id="rId3"/>
              </a:rPr>
              <a:t>Routing</a:t>
            </a:r>
            <a:endParaRPr lang="en-US"/>
          </a:p>
          <a:p>
            <a:pPr lvl="1"/>
            <a:r>
              <a:rPr lang="en-US" smtClean="0">
                <a:hlinkClick r:id="rId4"/>
              </a:rPr>
              <a:t>Authentication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kern="120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ASP.NET Core hosting model does not directly listen for requests; rather it relies on an HTTP server implementation to forward the request to the application. </a:t>
            </a:r>
            <a:endParaRPr lang="en-US" smtClean="0"/>
          </a:p>
          <a:p>
            <a:r>
              <a:rPr lang="en-US" smtClean="0"/>
              <a:t>The </a:t>
            </a:r>
            <a:r>
              <a:rPr lang="en-US"/>
              <a:t>forwarded request is wrapped as a set of feature interfaces that the application then composes into an HttpContext. </a:t>
            </a:r>
            <a:endParaRPr lang="en-US" smtClean="0"/>
          </a:p>
          <a:p>
            <a:r>
              <a:rPr lang="en-US" smtClean="0"/>
              <a:t>ASP.NET </a:t>
            </a:r>
            <a:r>
              <a:rPr lang="en-US"/>
              <a:t>Core includes a managed cross-platform web server, called Kestrel that you would typically run behind a production web server like IIS or nginx.</a:t>
            </a:r>
          </a:p>
        </p:txBody>
      </p:sp>
    </p:spTree>
    <p:extLst>
      <p:ext uri="{BB962C8B-B14F-4D97-AF65-F5344CB8AC3E}">
        <p14:creationId xmlns:p14="http://schemas.microsoft.com/office/powerpoint/2010/main" val="86678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kern="120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Content root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content root is the base path to any content used by the app, such as its views and web content. </a:t>
            </a:r>
            <a:endParaRPr lang="en-US" smtClean="0"/>
          </a:p>
          <a:p>
            <a:r>
              <a:rPr lang="en-US" smtClean="0"/>
              <a:t>By </a:t>
            </a:r>
            <a:r>
              <a:rPr lang="en-US"/>
              <a:t>default the content root is the same as application base path for the executable hosting the app; an alternative location can be specified with </a:t>
            </a:r>
            <a:r>
              <a:rPr lang="en-US" i="1"/>
              <a:t>WebHostBuilder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549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</a:t>
            </a:r>
            <a:r>
              <a:rPr lang="en-US" smtClean="0"/>
              <a:t>root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web root of your app is the directory in your project for public, static resources like css, js, and image files. </a:t>
            </a:r>
            <a:endParaRPr lang="en-US" smtClean="0"/>
          </a:p>
          <a:p>
            <a:r>
              <a:rPr lang="en-US" smtClean="0"/>
              <a:t>The </a:t>
            </a:r>
            <a:r>
              <a:rPr lang="en-US"/>
              <a:t>static files middleware will only serve files from the web root directory (and sub-directories) by default. </a:t>
            </a:r>
            <a:endParaRPr lang="en-US" smtClean="0"/>
          </a:p>
          <a:p>
            <a:r>
              <a:rPr lang="en-US" smtClean="0"/>
              <a:t>The </a:t>
            </a:r>
            <a:r>
              <a:rPr lang="en-US"/>
              <a:t>web root path defaults to </a:t>
            </a:r>
            <a:r>
              <a:rPr lang="en-US" i="1"/>
              <a:t>/wwwroot</a:t>
            </a:r>
            <a:r>
              <a:rPr lang="en-US"/>
              <a:t>, but you can specify a different location using the </a:t>
            </a:r>
            <a:r>
              <a:rPr lang="en-US" i="1"/>
              <a:t>WebHostBuilder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184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brushed metal presentation (widescreen).potx" id="{DA9951C7-4320-4495-9FC1-E63CCA4172C0}" vid="{B4FD8286-12BA-4ECE-B80E-03C93BD82B08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A16170-AED4-43FB-90C7-1F1653EBFACC}">
  <ds:schemaRefs>
    <ds:schemaRef ds:uri="http://schemas.microsoft.com/office/infopath/2007/PartnerControls"/>
    <ds:schemaRef ds:uri="a4f35948-e619-41b3-aa29-22878b09cfd2"/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1C05A15-2C36-4B2C-9ED7-7313D59409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61EA76-1630-4788-A629-8FDAFC920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 brushed metal presentation (widescreen)</Template>
  <TotalTime>223</TotalTime>
  <Words>555</Words>
  <Application>Microsoft Office PowerPoint</Application>
  <PresentationFormat>Widescreen</PresentationFormat>
  <Paragraphs>61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Georgia</vt:lpstr>
      <vt:lpstr>Brushed Metal 16x9</vt:lpstr>
      <vt:lpstr>Concepts in ASP.NET Core App</vt:lpstr>
      <vt:lpstr>Contents</vt:lpstr>
      <vt:lpstr>Fundamentals</vt:lpstr>
      <vt:lpstr>Startup</vt:lpstr>
      <vt:lpstr>Services</vt:lpstr>
      <vt:lpstr>Middleware</vt:lpstr>
      <vt:lpstr>Servers</vt:lpstr>
      <vt:lpstr>Content root</vt:lpstr>
      <vt:lpstr>Web root</vt:lpstr>
      <vt:lpstr>Configuration</vt:lpstr>
      <vt:lpstr>Environments</vt:lpstr>
      <vt:lpstr>When to choose .NET Core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ASP.NET Core - Basic</dc:title>
  <dc:creator>Ngoc Toan Bach</dc:creator>
  <cp:lastModifiedBy>Ngoc Toan Bach</cp:lastModifiedBy>
  <cp:revision>47</cp:revision>
  <dcterms:created xsi:type="dcterms:W3CDTF">2017-02-27T01:30:22Z</dcterms:created>
  <dcterms:modified xsi:type="dcterms:W3CDTF">2017-03-06T12:40:53Z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