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67" r:id="rId5"/>
    <p:sldId id="268" r:id="rId6"/>
    <p:sldId id="270" r:id="rId7"/>
    <p:sldId id="271" r:id="rId8"/>
    <p:sldId id="272" r:id="rId9"/>
    <p:sldId id="273" r:id="rId10"/>
    <p:sldId id="278" r:id="rId11"/>
    <p:sldId id="280" r:id="rId12"/>
    <p:sldId id="274" r:id="rId13"/>
    <p:sldId id="279" r:id="rId14"/>
    <p:sldId id="281" r:id="rId15"/>
    <p:sldId id="275" r:id="rId16"/>
    <p:sldId id="276"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33" autoAdjust="0"/>
  </p:normalViewPr>
  <p:slideViewPr>
    <p:cSldViewPr snapToGrid="0">
      <p:cViewPr varScale="1">
        <p:scale>
          <a:sx n="70" d="100"/>
          <a:sy n="70" d="100"/>
        </p:scale>
        <p:origin x="702" y="72"/>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3/9/2017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3/9/2017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386585"/>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1C40B874-E53C-42B9-98BA-0781B387246C}" type="datetime1">
              <a:rPr lang="en-US" smtClean="0"/>
              <a:t>3/9/2017</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5D402F4-45D7-406A-9C33-75238E131A1E}" type="datetime1">
              <a:rPr lang="en-US" smtClean="0"/>
              <a:t>3/9/2017</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4506E011-4F7D-42D0-82E1-078A40B76F01}" type="datetime1">
              <a:rPr lang="en-US" smtClean="0"/>
              <a:t>3/9/2017</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smtClean="0"/>
              <a:t>Click to edit Master title style</a:t>
            </a:r>
            <a:endParaRPr lang="en-US"/>
          </a:p>
        </p:txBody>
      </p:sp>
      <p:sp>
        <p:nvSpPr>
          <p:cNvPr id="3" name="Text Placeholder 2"/>
          <p:cNvSpPr>
            <a:spLocks noGrp="1"/>
          </p:cNvSpPr>
          <p:nvPr>
            <p:ph type="body" idx="1"/>
          </p:nvPr>
        </p:nvSpPr>
        <p:spPr>
          <a:xfrm>
            <a:off x="612648" y="3388268"/>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3DA471FE-0FCC-47A4-B218-06AF00AFA70F}" type="datetime1">
              <a:rPr lang="en-US" smtClean="0"/>
              <a:t>3/9/2017</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BE42C22A-A385-4013-8BC3-1C712ED98224}" type="datetime1">
              <a:rPr lang="en-US" smtClean="0"/>
              <a:t>3/9/2017</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84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76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A4143CD7-DDC2-4E28-B80E-11B3368F8846}" type="datetime1">
              <a:rPr lang="en-US" smtClean="0"/>
              <a:t>3/9/2017</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68882D6B-0F0F-41E5-8A0F-FC2D7E2110E0}" type="datetime1">
              <a:rPr lang="en-US" smtClean="0"/>
              <a:t>3/9/2017</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399C1A38-D70F-41CF-857C-945C6FF6B07D}" type="datetime1">
              <a:rPr lang="en-US" smtClean="0"/>
              <a:t>3/9/2017</a:t>
            </a:fld>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E32B96DC-D1E7-4668-A471-A46ECA2AE34F}" type="datetime1">
              <a:rPr lang="en-US" smtClean="0"/>
              <a:t>3/9/2017</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1100">
                <a:solidFill>
                  <a:schemeClr val="accent1"/>
                </a:solidFill>
              </a:defRPr>
            </a:lvl1pPr>
          </a:lstStyle>
          <a:p>
            <a:r>
              <a:rPr lang="en-US"/>
              <a:t>Add a footer</a:t>
            </a:r>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1100">
                <a:solidFill>
                  <a:schemeClr val="accent1"/>
                </a:solidFill>
              </a:defRPr>
            </a:lvl1pPr>
          </a:lstStyle>
          <a:p>
            <a:fld id="{CC444FFE-4BDB-4301-83D8-FE8B25E7CF5A}" type="datetime1">
              <a:rPr lang="en-US" smtClean="0"/>
              <a:t>3/9/2017</a:t>
            </a:fld>
            <a:endParaRPr lang="en-US"/>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1100">
                <a:solidFill>
                  <a:schemeClr val="accent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microsoft.com/en-us/aspnet/core/api/microsoft.aspnetcore.builder.mapwhenextensions" TargetMode="External"/><Relationship Id="rId2" Type="http://schemas.openxmlformats.org/officeDocument/2006/relationships/hyperlink" Target="https://docs.microsoft.com/en-us/aspnet/core/api/microsoft.aspnetcore.builder.mapextensio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odetocode.com/blogs/scott/archive/2016/02/09/how-to-stop-worrying-about-asp-net-startup-conventions.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docs.microsoft.com/en-us/aspnet/core/fundamentals/static-files" TargetMode="External"/><Relationship Id="rId3" Type="http://schemas.openxmlformats.org/officeDocument/2006/relationships/hyperlink" Target="https://docs.microsoft.com/en-us/aspnet/core/security/cors" TargetMode="External"/><Relationship Id="rId7" Type="http://schemas.openxmlformats.org/officeDocument/2006/relationships/hyperlink" Target="https://docs.microsoft.com/en-us/aspnet/core/fundamentals/app-state" TargetMode="External"/><Relationship Id="rId2" Type="http://schemas.openxmlformats.org/officeDocument/2006/relationships/hyperlink" Target="https://docs.microsoft.com/en-us/aspnet/core/security/authentication/identity" TargetMode="External"/><Relationship Id="rId1" Type="http://schemas.openxmlformats.org/officeDocument/2006/relationships/slideLayout" Target="../slideLayouts/slideLayout2.xml"/><Relationship Id="rId6" Type="http://schemas.openxmlformats.org/officeDocument/2006/relationships/hyperlink" Target="https://docs.microsoft.com/en-us/aspnet/core/fundamentals/routing" TargetMode="External"/><Relationship Id="rId5" Type="http://schemas.openxmlformats.org/officeDocument/2006/relationships/hyperlink" Target="https://docs.microsoft.com/en-us/aspnet/core/performance/response-compression" TargetMode="External"/><Relationship Id="rId4" Type="http://schemas.openxmlformats.org/officeDocument/2006/relationships/hyperlink" Target="https://docs.microsoft.com/en-us/aspnet/core/performance/caching/middleware" TargetMode="External"/><Relationship Id="rId9" Type="http://schemas.openxmlformats.org/officeDocument/2006/relationships/hyperlink" Target="https://docs.microsoft.com/en-us/aspnet/core/fundamentals/url-rewrit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22025" y="4313346"/>
            <a:ext cx="8913354" cy="1811361"/>
          </a:xfrm>
        </p:spPr>
        <p:txBody>
          <a:bodyPr>
            <a:normAutofit lnSpcReduction="10000"/>
          </a:bodyPr>
          <a:lstStyle/>
          <a:p>
            <a:r>
              <a:rPr lang="en-US" smtClean="0">
                <a:solidFill>
                  <a:srgbClr val="92D050"/>
                </a:solidFill>
              </a:rPr>
              <a:t>Design by: TEDU</a:t>
            </a:r>
          </a:p>
          <a:p>
            <a:r>
              <a:rPr lang="en-US" smtClean="0">
                <a:solidFill>
                  <a:srgbClr val="92D050"/>
                </a:solidFill>
              </a:rPr>
              <a:t>Trainer: Bach Ngoc Toan</a:t>
            </a:r>
          </a:p>
          <a:p>
            <a:r>
              <a:rPr lang="en-US" smtClean="0">
                <a:solidFill>
                  <a:srgbClr val="92D050"/>
                </a:solidFill>
              </a:rPr>
              <a:t>Website: www.tedu.com.vn </a:t>
            </a:r>
          </a:p>
          <a:p>
            <a:r>
              <a:rPr lang="en-US" smtClean="0">
                <a:solidFill>
                  <a:srgbClr val="92D050"/>
                </a:solidFill>
              </a:rPr>
              <a:t>Facebook: fb.com/</a:t>
            </a:r>
            <a:r>
              <a:rPr lang="en-US" err="1" smtClean="0">
                <a:solidFill>
                  <a:srgbClr val="92D050"/>
                </a:solidFill>
              </a:rPr>
              <a:t>teduchannel</a:t>
            </a:r>
            <a:endParaRPr lang="en-US">
              <a:solidFill>
                <a:srgbClr val="92D05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97" y="4313346"/>
            <a:ext cx="1804848" cy="1804848"/>
          </a:xfrm>
          <a:prstGeom prst="rect">
            <a:avLst/>
          </a:prstGeom>
        </p:spPr>
      </p:pic>
      <p:sp>
        <p:nvSpPr>
          <p:cNvPr id="7" name="TextBox 6"/>
          <p:cNvSpPr txBox="1"/>
          <p:nvPr/>
        </p:nvSpPr>
        <p:spPr>
          <a:xfrm>
            <a:off x="7186107" y="4569439"/>
            <a:ext cx="4726425" cy="646331"/>
          </a:xfrm>
          <a:prstGeom prst="rect">
            <a:avLst/>
          </a:prstGeom>
          <a:noFill/>
        </p:spPr>
        <p:txBody>
          <a:bodyPr wrap="square" rtlCol="0">
            <a:spAutoFit/>
          </a:bodyPr>
          <a:lstStyle/>
          <a:p>
            <a:r>
              <a:rPr lang="en-US" smtClean="0"/>
              <a:t>Please </a:t>
            </a:r>
            <a:r>
              <a:rPr lang="en-US" b="1" smtClean="0">
                <a:solidFill>
                  <a:srgbClr val="FFFF00"/>
                </a:solidFill>
              </a:rPr>
              <a:t>like</a:t>
            </a:r>
            <a:r>
              <a:rPr lang="en-US" b="1" smtClean="0"/>
              <a:t> </a:t>
            </a:r>
            <a:r>
              <a:rPr lang="en-US" smtClean="0"/>
              <a:t>videos and </a:t>
            </a:r>
            <a:r>
              <a:rPr lang="en-US" b="1">
                <a:solidFill>
                  <a:srgbClr val="FFFF00"/>
                </a:solidFill>
              </a:rPr>
              <a:t>subscribe </a:t>
            </a:r>
            <a:r>
              <a:rPr lang="en-US" smtClean="0"/>
              <a:t>TEDU Channel to following the next video.</a:t>
            </a:r>
            <a:endParaRPr lang="en-US"/>
          </a:p>
        </p:txBody>
      </p:sp>
      <p:sp>
        <p:nvSpPr>
          <p:cNvPr id="8" name="Title 7"/>
          <p:cNvSpPr>
            <a:spLocks noGrp="1"/>
          </p:cNvSpPr>
          <p:nvPr>
            <p:ph type="ctrTitle"/>
          </p:nvPr>
        </p:nvSpPr>
        <p:spPr>
          <a:xfrm>
            <a:off x="534297" y="2637742"/>
            <a:ext cx="10901082" cy="1021147"/>
          </a:xfrm>
        </p:spPr>
        <p:txBody>
          <a:bodyPr>
            <a:normAutofit fontScale="90000"/>
          </a:bodyPr>
          <a:lstStyle/>
          <a:p>
            <a:r>
              <a:rPr lang="en-US" sz="4800"/>
              <a:t>ASP.NET Core Middleware Fundamentals</a:t>
            </a:r>
          </a:p>
        </p:txBody>
      </p:sp>
      <p:sp>
        <p:nvSpPr>
          <p:cNvPr id="12" name="Rectangle 11"/>
          <p:cNvSpPr/>
          <p:nvPr/>
        </p:nvSpPr>
        <p:spPr>
          <a:xfrm>
            <a:off x="3836709" y="556188"/>
            <a:ext cx="4160436" cy="1754326"/>
          </a:xfrm>
          <a:prstGeom prst="rect">
            <a:avLst/>
          </a:prstGeom>
          <a:noFill/>
        </p:spPr>
        <p:txBody>
          <a:bodyPr wrap="square" lIns="91440" tIns="45720" rIns="91440" bIns="45720">
            <a:spAutoFit/>
          </a:bodyPr>
          <a:lstStyle/>
          <a:p>
            <a:pPr algn="ctr"/>
            <a:r>
              <a:rPr lang="en-US" sz="108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#05</a:t>
            </a:r>
            <a:r>
              <a:rPr lang="en-US" sz="10800" b="1" cap="none" spc="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endParaRPr lang="en-US" sz="108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Run, Map, and </a:t>
            </a:r>
            <a:r>
              <a:rPr lang="en-US" smtClean="0"/>
              <a:t>Use</a:t>
            </a:r>
            <a:endParaRPr lang="en-US"/>
          </a:p>
        </p:txBody>
      </p:sp>
      <p:sp>
        <p:nvSpPr>
          <p:cNvPr id="3" name="Content Placeholder 2"/>
          <p:cNvSpPr>
            <a:spLocks noGrp="1"/>
          </p:cNvSpPr>
          <p:nvPr>
            <p:ph idx="1"/>
          </p:nvPr>
        </p:nvSpPr>
        <p:spPr/>
        <p:txBody>
          <a:bodyPr/>
          <a:lstStyle/>
          <a:p>
            <a:r>
              <a:rPr lang="en-US"/>
              <a:t>Run is a convention, and some middleware components may expose Run[Middleware] methods that run at the end of the pipeline</a:t>
            </a:r>
            <a:r>
              <a:rPr lang="en-US" smtClean="0"/>
              <a:t>.</a:t>
            </a:r>
          </a:p>
          <a:p>
            <a:r>
              <a:rPr lang="en-US"/>
              <a:t> </a:t>
            </a:r>
            <a:r>
              <a:rPr lang="en-US">
                <a:hlinkClick r:id="rId2"/>
              </a:rPr>
              <a:t>Map</a:t>
            </a:r>
            <a:r>
              <a:rPr lang="en-US"/>
              <a:t> branches the request pipeline based on matches of the given request </a:t>
            </a:r>
            <a:r>
              <a:rPr lang="en-US" smtClean="0"/>
              <a:t>path</a:t>
            </a:r>
          </a:p>
          <a:p>
            <a:r>
              <a:rPr lang="en-US">
                <a:hlinkClick r:id="rId3"/>
              </a:rPr>
              <a:t>MapWhen</a:t>
            </a:r>
            <a:r>
              <a:rPr lang="en-US"/>
              <a:t> branches the request pipeline based on the result of the given predicate.</a:t>
            </a:r>
          </a:p>
        </p:txBody>
      </p:sp>
    </p:spTree>
    <p:extLst>
      <p:ext uri="{BB962C8B-B14F-4D97-AF65-F5344CB8AC3E}">
        <p14:creationId xmlns:p14="http://schemas.microsoft.com/office/powerpoint/2010/main" val="131338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Migrating module code to middleware</a:t>
            </a:r>
          </a:p>
        </p:txBody>
      </p:sp>
      <p:sp>
        <p:nvSpPr>
          <p:cNvPr id="3" name="Content Placeholder 2"/>
          <p:cNvSpPr>
            <a:spLocks noGrp="1"/>
          </p:cNvSpPr>
          <p:nvPr>
            <p:ph idx="1"/>
          </p:nvPr>
        </p:nvSpPr>
        <p:spPr/>
        <p:txBody>
          <a:bodyPr/>
          <a:lstStyle/>
          <a:p>
            <a:r>
              <a:rPr lang="en-US" smtClean="0"/>
              <a:t>IHttpModule </a:t>
            </a:r>
            <a:r>
              <a:rPr lang="en-US" smtClean="0">
                <a:sym typeface="Wingdings" panose="05000000000000000000" pitchFamily="2" charset="2"/>
              </a:rPr>
              <a:t> Middleware</a:t>
            </a:r>
          </a:p>
          <a:p>
            <a:r>
              <a:rPr lang="en-US" smtClean="0"/>
              <a:t>IHttpHandler </a:t>
            </a:r>
            <a:r>
              <a:rPr lang="en-US" smtClean="0">
                <a:sym typeface="Wingdings" panose="05000000000000000000" pitchFamily="2" charset="2"/>
              </a:rPr>
              <a:t> Middleware</a:t>
            </a:r>
            <a:endParaRPr lang="en-US"/>
          </a:p>
        </p:txBody>
      </p:sp>
    </p:spTree>
    <p:extLst>
      <p:ext uri="{BB962C8B-B14F-4D97-AF65-F5344CB8AC3E}">
        <p14:creationId xmlns:p14="http://schemas.microsoft.com/office/powerpoint/2010/main" val="3360580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Advantages</a:t>
            </a:r>
            <a:endParaRPr lang="en-US"/>
          </a:p>
        </p:txBody>
      </p:sp>
      <p:sp>
        <p:nvSpPr>
          <p:cNvPr id="3" name="Content Placeholder 2"/>
          <p:cNvSpPr>
            <a:spLocks noGrp="1"/>
          </p:cNvSpPr>
          <p:nvPr>
            <p:ph idx="1"/>
          </p:nvPr>
        </p:nvSpPr>
        <p:spPr/>
        <p:txBody>
          <a:bodyPr/>
          <a:lstStyle/>
          <a:p>
            <a:r>
              <a:rPr lang="en-US"/>
              <a:t>The ability to explicitly configure every component of the HTTP processing pipeline makes it easy to know what is happening inside an application</a:t>
            </a:r>
            <a:r>
              <a:rPr lang="en-US" smtClean="0"/>
              <a:t>.</a:t>
            </a:r>
          </a:p>
          <a:p>
            <a:r>
              <a:rPr lang="en-US"/>
              <a:t>The application is also as lean as possible because we can install only the features an application requires</a:t>
            </a:r>
            <a:r>
              <a:rPr lang="en-US" smtClean="0"/>
              <a:t>.</a:t>
            </a:r>
          </a:p>
          <a:p>
            <a:r>
              <a:rPr lang="en-US"/>
              <a:t>Middleware is one reason why ASP.NET Core can perform better and use less memory than its predecessors.</a:t>
            </a:r>
          </a:p>
        </p:txBody>
      </p:sp>
    </p:spTree>
    <p:extLst>
      <p:ext uri="{BB962C8B-B14F-4D97-AF65-F5344CB8AC3E}">
        <p14:creationId xmlns:p14="http://schemas.microsoft.com/office/powerpoint/2010/main" val="279063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Disadvantages</a:t>
            </a:r>
            <a:endParaRPr lang="en-US"/>
          </a:p>
        </p:txBody>
      </p:sp>
      <p:sp>
        <p:nvSpPr>
          <p:cNvPr id="3" name="Content Placeholder 2"/>
          <p:cNvSpPr>
            <a:spLocks noGrp="1"/>
          </p:cNvSpPr>
          <p:nvPr>
            <p:ph idx="1"/>
          </p:nvPr>
        </p:nvSpPr>
        <p:spPr/>
        <p:txBody>
          <a:bodyPr/>
          <a:lstStyle/>
          <a:p>
            <a:r>
              <a:rPr lang="en-US" smtClean="0"/>
              <a:t>Time consuming to move existed HTTP modules to middleware when migrate from older version to .NET Core.</a:t>
            </a:r>
          </a:p>
          <a:p>
            <a:r>
              <a:rPr lang="en-US"/>
              <a:t>Middleware components are highly asynchronous and often follow functional programming idioms. Also, there are no interfaces to guide middleware development  as most of the contracts rely on convention instead of the compiler. All of these </a:t>
            </a:r>
            <a:r>
              <a:rPr lang="en-US" smtClean="0"/>
              <a:t>changes </a:t>
            </a:r>
            <a:r>
              <a:rPr lang="en-US"/>
              <a:t>make some developers uncomfortable</a:t>
            </a:r>
            <a:r>
              <a:rPr lang="en-US" smtClean="0"/>
              <a:t>.</a:t>
            </a:r>
          </a:p>
          <a:p>
            <a:r>
              <a:rPr lang="en-US" smtClean="0"/>
              <a:t>Difficulty when find match middleware in Nuget before make decision to create new middleware.</a:t>
            </a:r>
            <a:endParaRPr lang="en-US"/>
          </a:p>
        </p:txBody>
      </p:sp>
    </p:spTree>
    <p:extLst>
      <p:ext uri="{BB962C8B-B14F-4D97-AF65-F5344CB8AC3E}">
        <p14:creationId xmlns:p14="http://schemas.microsoft.com/office/powerpoint/2010/main" val="108711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Summary</a:t>
            </a:r>
            <a:endParaRPr lang="en-US"/>
          </a:p>
        </p:txBody>
      </p:sp>
      <p:sp>
        <p:nvSpPr>
          <p:cNvPr id="3" name="Content Placeholder 2"/>
          <p:cNvSpPr>
            <a:spLocks noGrp="1"/>
          </p:cNvSpPr>
          <p:nvPr>
            <p:ph idx="1"/>
          </p:nvPr>
        </p:nvSpPr>
        <p:spPr/>
        <p:txBody>
          <a:bodyPr/>
          <a:lstStyle/>
          <a:p>
            <a:r>
              <a:rPr lang="en-US"/>
              <a:t>Expect to see middleware play an increasingly important role in the future.  </a:t>
            </a:r>
            <a:endParaRPr lang="en-US" smtClean="0"/>
          </a:p>
          <a:p>
            <a:r>
              <a:rPr lang="en-US" smtClean="0"/>
              <a:t>Not </a:t>
            </a:r>
            <a:r>
              <a:rPr lang="en-US"/>
              <a:t>only will Microsoft and others create more middleware, but also expect the sophistication of middleware to increase. </a:t>
            </a:r>
            <a:endParaRPr lang="en-US" smtClean="0"/>
          </a:p>
          <a:p>
            <a:r>
              <a:rPr lang="en-US" smtClean="0"/>
              <a:t>Future </a:t>
            </a:r>
            <a:r>
              <a:rPr lang="en-US"/>
              <a:t>middleware will not only continue to replace IIS features like URL re-writing, but also change our application architecture by enabling additional frameworks and the ability to compose new behavior into an application.</a:t>
            </a:r>
          </a:p>
          <a:p>
            <a:r>
              <a:rPr lang="en-US"/>
              <a:t>Don’t underestimate the importance of porting existing logic into middleware and the impact of a middleware on an application’s behavior.</a:t>
            </a:r>
          </a:p>
          <a:p>
            <a:endParaRPr lang="en-US"/>
          </a:p>
        </p:txBody>
      </p:sp>
    </p:spTree>
    <p:extLst>
      <p:ext uri="{BB962C8B-B14F-4D97-AF65-F5344CB8AC3E}">
        <p14:creationId xmlns:p14="http://schemas.microsoft.com/office/powerpoint/2010/main" val="220224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t>
            </a:r>
            <a:r>
              <a:rPr lang="en-US" smtClean="0"/>
              <a:t>middleware</a:t>
            </a:r>
            <a:endParaRPr lang="en-US"/>
          </a:p>
        </p:txBody>
      </p:sp>
      <p:sp>
        <p:nvSpPr>
          <p:cNvPr id="3" name="Content Placeholder 2"/>
          <p:cNvSpPr>
            <a:spLocks noGrp="1"/>
          </p:cNvSpPr>
          <p:nvPr>
            <p:ph idx="1"/>
          </p:nvPr>
        </p:nvSpPr>
        <p:spPr/>
        <p:txBody>
          <a:bodyPr/>
          <a:lstStyle/>
          <a:p>
            <a:r>
              <a:rPr lang="en-US"/>
              <a:t>Middleware is software that is assembled into an application pipeline to handle requests and responses</a:t>
            </a:r>
            <a:r>
              <a:rPr lang="en-US" smtClean="0"/>
              <a:t>.</a:t>
            </a:r>
          </a:p>
          <a:p>
            <a:r>
              <a:rPr lang="en-US"/>
              <a:t>This means that they are effectively "gateway" classes that can decide whether or not to continue allowing the request to be processed by other Middleware components further down the stream.</a:t>
            </a:r>
          </a:p>
        </p:txBody>
      </p:sp>
    </p:spTree>
    <p:extLst>
      <p:ext uri="{BB962C8B-B14F-4D97-AF65-F5344CB8AC3E}">
        <p14:creationId xmlns:p14="http://schemas.microsoft.com/office/powerpoint/2010/main" val="371632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Processing HTTP Requests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6735" y="1924334"/>
            <a:ext cx="9920874" cy="4012442"/>
          </a:xfrm>
        </p:spPr>
      </p:pic>
    </p:spTree>
    <p:extLst>
      <p:ext uri="{BB962C8B-B14F-4D97-AF65-F5344CB8AC3E}">
        <p14:creationId xmlns:p14="http://schemas.microsoft.com/office/powerpoint/2010/main" val="130312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Processing HTTP Requests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8041" y="1697784"/>
            <a:ext cx="5992389" cy="4607482"/>
          </a:xfrm>
        </p:spPr>
      </p:pic>
    </p:spTree>
    <p:extLst>
      <p:ext uri="{BB962C8B-B14F-4D97-AF65-F5344CB8AC3E}">
        <p14:creationId xmlns:p14="http://schemas.microsoft.com/office/powerpoint/2010/main" val="298082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Processing HTTP Requests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0214" y="1833764"/>
            <a:ext cx="10171572" cy="4567036"/>
          </a:xfrm>
        </p:spPr>
      </p:pic>
    </p:spTree>
    <p:extLst>
      <p:ext uri="{BB962C8B-B14F-4D97-AF65-F5344CB8AC3E}">
        <p14:creationId xmlns:p14="http://schemas.microsoft.com/office/powerpoint/2010/main" val="216126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Configuring Middleware</a:t>
            </a:r>
          </a:p>
        </p:txBody>
      </p:sp>
      <p:sp>
        <p:nvSpPr>
          <p:cNvPr id="3" name="Content Placeholder 2"/>
          <p:cNvSpPr>
            <a:spLocks noGrp="1"/>
          </p:cNvSpPr>
          <p:nvPr>
            <p:ph idx="1"/>
          </p:nvPr>
        </p:nvSpPr>
        <p:spPr/>
        <p:txBody>
          <a:bodyPr/>
          <a:lstStyle/>
          <a:p>
            <a:r>
              <a:rPr lang="en-US"/>
              <a:t>Adding middleware to an application happens in the Configure method of the startup class for an application</a:t>
            </a:r>
            <a:r>
              <a:rPr lang="en-US" smtClean="0"/>
              <a:t>.</a:t>
            </a:r>
          </a:p>
          <a:p>
            <a:r>
              <a:rPr lang="en-US"/>
              <a:t>The Configure method is injectable, meaning you can </a:t>
            </a:r>
            <a:r>
              <a:rPr lang="en-US">
                <a:hlinkClick r:id="rId2"/>
              </a:rPr>
              <a:t>ask for any other services you need</a:t>
            </a:r>
            <a:r>
              <a:rPr lang="en-US"/>
              <a:t>, but the one service you’ll always need is the IApplicationBuilder service</a:t>
            </a:r>
            <a:r>
              <a:rPr lang="en-US" smtClean="0"/>
              <a:t>.</a:t>
            </a:r>
          </a:p>
          <a:p>
            <a:r>
              <a:rPr lang="en-US"/>
              <a:t>Most middleware will live in a NuGet package. </a:t>
            </a:r>
            <a:endParaRPr lang="en-US" smtClean="0"/>
          </a:p>
          <a:p>
            <a:r>
              <a:rPr lang="en-US" smtClean="0"/>
              <a:t>Each </a:t>
            </a:r>
            <a:r>
              <a:rPr lang="en-US"/>
              <a:t>NuGet package will include extension methods for IApplicationBuilder to add a middleware component using a simple method call</a:t>
            </a:r>
            <a:r>
              <a:rPr lang="en-US" smtClean="0"/>
              <a:t>.</a:t>
            </a:r>
          </a:p>
          <a:p>
            <a:r>
              <a:rPr lang="en-US"/>
              <a:t>Notice the extension methods all start with the word </a:t>
            </a:r>
            <a:r>
              <a:rPr lang="en-US" i="1"/>
              <a:t>Use</a:t>
            </a:r>
            <a:r>
              <a:rPr lang="en-US"/>
              <a:t>.</a:t>
            </a:r>
          </a:p>
        </p:txBody>
      </p:sp>
    </p:spTree>
    <p:extLst>
      <p:ext uri="{BB962C8B-B14F-4D97-AF65-F5344CB8AC3E}">
        <p14:creationId xmlns:p14="http://schemas.microsoft.com/office/powerpoint/2010/main" val="371595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Configuring Middleware</a:t>
            </a:r>
          </a:p>
        </p:txBody>
      </p:sp>
      <p:sp>
        <p:nvSpPr>
          <p:cNvPr id="6" name="Content Placeholder 5"/>
          <p:cNvSpPr>
            <a:spLocks noGrp="1"/>
          </p:cNvSpPr>
          <p:nvPr>
            <p:ph idx="1"/>
          </p:nvPr>
        </p:nvSpPr>
        <p:spPr/>
        <p:txBody>
          <a:bodyPr/>
          <a:lstStyle/>
          <a:p>
            <a:r>
              <a:rPr lang="en-US"/>
              <a:t>The order that middleware components are added in the Configure method defines the order in which they are invoked on requests, and the reverse order for the response. </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167" y="3127880"/>
            <a:ext cx="6925642" cy="2267266"/>
          </a:xfrm>
          <a:prstGeom prst="rect">
            <a:avLst/>
          </a:prstGeom>
        </p:spPr>
      </p:pic>
    </p:spTree>
    <p:extLst>
      <p:ext uri="{BB962C8B-B14F-4D97-AF65-F5344CB8AC3E}">
        <p14:creationId xmlns:p14="http://schemas.microsoft.com/office/powerpoint/2010/main" val="157703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Built-in </a:t>
            </a:r>
            <a:r>
              <a:rPr lang="en-US" smtClean="0"/>
              <a:t>middleware</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65057593"/>
              </p:ext>
            </p:extLst>
          </p:nvPr>
        </p:nvGraphicFramePr>
        <p:xfrm>
          <a:off x="1665024" y="1820649"/>
          <a:ext cx="8775512" cy="4359450"/>
        </p:xfrm>
        <a:graphic>
          <a:graphicData uri="http://schemas.openxmlformats.org/drawingml/2006/table">
            <a:tbl>
              <a:tblPr/>
              <a:tblGrid>
                <a:gridCol w="4387756"/>
                <a:gridCol w="4387756"/>
              </a:tblGrid>
              <a:tr h="388860">
                <a:tc>
                  <a:txBody>
                    <a:bodyPr/>
                    <a:lstStyle/>
                    <a:p>
                      <a:pPr algn="l" fontAlgn="b"/>
                      <a:r>
                        <a:rPr lang="en-US" sz="1400" b="0">
                          <a:effectLst/>
                          <a:latin typeface="segoe-ui_semibold"/>
                        </a:rPr>
                        <a:t>Middleware</a:t>
                      </a:r>
                    </a:p>
                  </a:txBody>
                  <a:tcPr marL="117836" marR="117836" marT="88377" marB="88377" anchor="b">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tcPr>
                </a:tc>
                <a:tc>
                  <a:txBody>
                    <a:bodyPr/>
                    <a:lstStyle/>
                    <a:p>
                      <a:pPr algn="l" fontAlgn="b"/>
                      <a:r>
                        <a:rPr lang="en-US" sz="1400" b="0">
                          <a:effectLst/>
                          <a:latin typeface="segoe-ui_semibold"/>
                        </a:rPr>
                        <a:t>Description</a:t>
                      </a:r>
                    </a:p>
                  </a:txBody>
                  <a:tcPr marL="117836" marR="117836" marT="88377" marB="88377" anchor="b">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tcPr>
                </a:tc>
              </a:tr>
              <a:tr h="388860">
                <a:tc>
                  <a:txBody>
                    <a:bodyPr/>
                    <a:lstStyle/>
                    <a:p>
                      <a:pPr fontAlgn="t"/>
                      <a:r>
                        <a:rPr lang="en-US" sz="1400" u="none" strike="noStrike">
                          <a:solidFill>
                            <a:srgbClr val="007BB8"/>
                          </a:solidFill>
                          <a:effectLst/>
                          <a:hlinkClick r:id="rId2"/>
                        </a:rPr>
                        <a:t>Authentication</a:t>
                      </a:r>
                      <a:endParaRPr lang="en-US" sz="1400">
                        <a:effectLst/>
                      </a:endParaRPr>
                    </a:p>
                  </a:txBody>
                  <a:tcPr marL="117836" marR="117836" marT="88377" marB="88377">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tcPr>
                </a:tc>
                <a:tc>
                  <a:txBody>
                    <a:bodyPr/>
                    <a:lstStyle/>
                    <a:p>
                      <a:pPr fontAlgn="t"/>
                      <a:r>
                        <a:rPr lang="en-US" sz="1400">
                          <a:effectLst/>
                        </a:rPr>
                        <a:t>Provides authentication support.</a:t>
                      </a:r>
                    </a:p>
                  </a:txBody>
                  <a:tcPr marL="117836" marR="117836" marT="88377" marB="88377">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tcPr>
                </a:tc>
              </a:tr>
              <a:tr h="388860">
                <a:tc>
                  <a:txBody>
                    <a:bodyPr/>
                    <a:lstStyle/>
                    <a:p>
                      <a:pPr fontAlgn="t"/>
                      <a:r>
                        <a:rPr lang="en-US" sz="1400" u="none" strike="noStrike">
                          <a:solidFill>
                            <a:srgbClr val="007BB8"/>
                          </a:solidFill>
                          <a:effectLst/>
                          <a:hlinkClick r:id="rId3"/>
                        </a:rPr>
                        <a:t>CORS</a:t>
                      </a:r>
                      <a:endParaRPr lang="en-US" sz="1400">
                        <a:effectLst/>
                      </a:endParaRPr>
                    </a:p>
                  </a:txBody>
                  <a:tcPr marL="117836" marR="117836" marT="88377" marB="88377">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tcPr>
                </a:tc>
                <a:tc>
                  <a:txBody>
                    <a:bodyPr/>
                    <a:lstStyle/>
                    <a:p>
                      <a:pPr fontAlgn="t"/>
                      <a:r>
                        <a:rPr lang="en-US" sz="1400">
                          <a:effectLst/>
                        </a:rPr>
                        <a:t>Configures Cross-Origin Resource Sharing.</a:t>
                      </a:r>
                    </a:p>
                  </a:txBody>
                  <a:tcPr marL="117836" marR="117836" marT="88377" marB="88377">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tcPr>
                </a:tc>
              </a:tr>
              <a:tr h="388860">
                <a:tc>
                  <a:txBody>
                    <a:bodyPr/>
                    <a:lstStyle/>
                    <a:p>
                      <a:pPr fontAlgn="t"/>
                      <a:r>
                        <a:rPr lang="en-US" sz="1400" u="none" strike="noStrike">
                          <a:solidFill>
                            <a:srgbClr val="007BB8"/>
                          </a:solidFill>
                          <a:effectLst/>
                          <a:hlinkClick r:id="rId4"/>
                        </a:rPr>
                        <a:t>Response Caching</a:t>
                      </a:r>
                      <a:endParaRPr lang="en-US" sz="1400">
                        <a:effectLst/>
                      </a:endParaRPr>
                    </a:p>
                  </a:txBody>
                  <a:tcPr marL="117836" marR="117836" marT="88377" marB="88377">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tcPr>
                </a:tc>
                <a:tc>
                  <a:txBody>
                    <a:bodyPr/>
                    <a:lstStyle/>
                    <a:p>
                      <a:pPr fontAlgn="t"/>
                      <a:r>
                        <a:rPr lang="en-US" sz="1400">
                          <a:effectLst/>
                        </a:rPr>
                        <a:t>Provides support for caching responses.</a:t>
                      </a:r>
                    </a:p>
                  </a:txBody>
                  <a:tcPr marL="117836" marR="117836" marT="88377" marB="88377">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tcPr>
                </a:tc>
              </a:tr>
              <a:tr h="600966">
                <a:tc>
                  <a:txBody>
                    <a:bodyPr/>
                    <a:lstStyle/>
                    <a:p>
                      <a:pPr fontAlgn="t"/>
                      <a:r>
                        <a:rPr lang="en-US" sz="1400" u="none" strike="noStrike">
                          <a:solidFill>
                            <a:srgbClr val="007BB8"/>
                          </a:solidFill>
                          <a:effectLst/>
                          <a:hlinkClick r:id="rId5"/>
                        </a:rPr>
                        <a:t>Response Compression</a:t>
                      </a:r>
                      <a:endParaRPr lang="en-US" sz="1400">
                        <a:effectLst/>
                      </a:endParaRPr>
                    </a:p>
                  </a:txBody>
                  <a:tcPr marL="117836" marR="117836" marT="88377" marB="88377">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tcPr>
                </a:tc>
                <a:tc>
                  <a:txBody>
                    <a:bodyPr/>
                    <a:lstStyle/>
                    <a:p>
                      <a:pPr fontAlgn="t"/>
                      <a:r>
                        <a:rPr lang="en-US" sz="1400">
                          <a:effectLst/>
                        </a:rPr>
                        <a:t>Provides support for compressing responses.</a:t>
                      </a:r>
                    </a:p>
                  </a:txBody>
                  <a:tcPr marL="117836" marR="117836" marT="88377" marB="88377">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tcPr>
                </a:tc>
              </a:tr>
              <a:tr h="388860">
                <a:tc>
                  <a:txBody>
                    <a:bodyPr/>
                    <a:lstStyle/>
                    <a:p>
                      <a:pPr fontAlgn="t"/>
                      <a:r>
                        <a:rPr lang="en-US" sz="1400" u="none" strike="noStrike">
                          <a:solidFill>
                            <a:srgbClr val="007BB8"/>
                          </a:solidFill>
                          <a:effectLst/>
                          <a:hlinkClick r:id="rId6"/>
                        </a:rPr>
                        <a:t>Routing</a:t>
                      </a:r>
                      <a:endParaRPr lang="en-US" sz="1400">
                        <a:effectLst/>
                      </a:endParaRPr>
                    </a:p>
                  </a:txBody>
                  <a:tcPr marL="117836" marR="117836" marT="88377" marB="88377">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tcPr>
                </a:tc>
                <a:tc>
                  <a:txBody>
                    <a:bodyPr/>
                    <a:lstStyle/>
                    <a:p>
                      <a:pPr fontAlgn="t"/>
                      <a:r>
                        <a:rPr lang="en-US" sz="1400">
                          <a:effectLst/>
                        </a:rPr>
                        <a:t>Defines and constrains request routes.</a:t>
                      </a:r>
                    </a:p>
                  </a:txBody>
                  <a:tcPr marL="117836" marR="117836" marT="88377" marB="88377">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tcPr>
                </a:tc>
              </a:tr>
              <a:tr h="600966">
                <a:tc>
                  <a:txBody>
                    <a:bodyPr/>
                    <a:lstStyle/>
                    <a:p>
                      <a:pPr fontAlgn="t"/>
                      <a:r>
                        <a:rPr lang="en-US" sz="1400" u="none" strike="noStrike">
                          <a:solidFill>
                            <a:srgbClr val="007BB8"/>
                          </a:solidFill>
                          <a:effectLst/>
                          <a:hlinkClick r:id="rId7"/>
                        </a:rPr>
                        <a:t>Session</a:t>
                      </a:r>
                      <a:endParaRPr lang="en-US" sz="1400">
                        <a:effectLst/>
                      </a:endParaRPr>
                    </a:p>
                  </a:txBody>
                  <a:tcPr marL="117836" marR="117836" marT="88377" marB="88377">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tcPr>
                </a:tc>
                <a:tc>
                  <a:txBody>
                    <a:bodyPr/>
                    <a:lstStyle/>
                    <a:p>
                      <a:pPr fontAlgn="t"/>
                      <a:r>
                        <a:rPr lang="en-US" sz="1400">
                          <a:effectLst/>
                        </a:rPr>
                        <a:t>Provides support for managing user sessions.</a:t>
                      </a:r>
                    </a:p>
                  </a:txBody>
                  <a:tcPr marL="117836" marR="117836" marT="88377" marB="88377">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tcPr>
                </a:tc>
              </a:tr>
              <a:tr h="600966">
                <a:tc>
                  <a:txBody>
                    <a:bodyPr/>
                    <a:lstStyle/>
                    <a:p>
                      <a:pPr fontAlgn="t"/>
                      <a:r>
                        <a:rPr lang="en-US" sz="1400" u="none" strike="noStrike">
                          <a:solidFill>
                            <a:srgbClr val="007BB8"/>
                          </a:solidFill>
                          <a:effectLst/>
                          <a:hlinkClick r:id="rId8"/>
                        </a:rPr>
                        <a:t>Static Files</a:t>
                      </a:r>
                      <a:endParaRPr lang="en-US" sz="1400">
                        <a:effectLst/>
                      </a:endParaRPr>
                    </a:p>
                  </a:txBody>
                  <a:tcPr marL="117836" marR="117836" marT="88377" marB="88377">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tcPr>
                </a:tc>
                <a:tc>
                  <a:txBody>
                    <a:bodyPr/>
                    <a:lstStyle/>
                    <a:p>
                      <a:pPr fontAlgn="t"/>
                      <a:r>
                        <a:rPr lang="en-US" sz="1400">
                          <a:effectLst/>
                        </a:rPr>
                        <a:t>Provides support for serving static files and directory browsing.</a:t>
                      </a:r>
                    </a:p>
                  </a:txBody>
                  <a:tcPr marL="117836" marR="117836" marT="88377" marB="88377">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tcPr>
                </a:tc>
              </a:tr>
              <a:tr h="600966">
                <a:tc>
                  <a:txBody>
                    <a:bodyPr/>
                    <a:lstStyle/>
                    <a:p>
                      <a:pPr fontAlgn="t"/>
                      <a:r>
                        <a:rPr lang="en-US" sz="1400" u="none" strike="noStrike">
                          <a:solidFill>
                            <a:srgbClr val="007BB8"/>
                          </a:solidFill>
                          <a:effectLst/>
                          <a:hlinkClick r:id="rId9"/>
                        </a:rPr>
                        <a:t>URL Rewriting Middleware</a:t>
                      </a:r>
                      <a:endParaRPr lang="en-US" sz="1400">
                        <a:effectLst/>
                      </a:endParaRPr>
                    </a:p>
                  </a:txBody>
                  <a:tcPr marL="117836" marR="117836" marT="88377" marB="88377">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tcPr>
                </a:tc>
                <a:tc>
                  <a:txBody>
                    <a:bodyPr/>
                    <a:lstStyle/>
                    <a:p>
                      <a:pPr fontAlgn="t"/>
                      <a:r>
                        <a:rPr lang="en-US" sz="1400">
                          <a:effectLst/>
                        </a:rPr>
                        <a:t>Provides support for rewriting URLs and redirecting requests.</a:t>
                      </a:r>
                    </a:p>
                  </a:txBody>
                  <a:tcPr marL="117836" marR="117836" marT="88377" marB="88377">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4889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Creating Middleware</a:t>
            </a:r>
          </a:p>
        </p:txBody>
      </p:sp>
      <p:sp>
        <p:nvSpPr>
          <p:cNvPr id="3" name="Content Placeholder 2"/>
          <p:cNvSpPr>
            <a:spLocks noGrp="1"/>
          </p:cNvSpPr>
          <p:nvPr>
            <p:ph idx="1"/>
          </p:nvPr>
        </p:nvSpPr>
        <p:spPr/>
        <p:txBody>
          <a:bodyPr/>
          <a:lstStyle/>
          <a:p>
            <a:r>
              <a:rPr lang="en-US"/>
              <a:t>First, </a:t>
            </a:r>
            <a:r>
              <a:rPr lang="en-US" i="1"/>
              <a:t>Invoke</a:t>
            </a:r>
            <a:r>
              <a:rPr lang="en-US"/>
              <a:t> will receive an </a:t>
            </a:r>
            <a:r>
              <a:rPr lang="en-US" i="1"/>
              <a:t>HttpContext</a:t>
            </a:r>
            <a:r>
              <a:rPr lang="en-US"/>
              <a:t> object with access to the request and the response. </a:t>
            </a:r>
            <a:endParaRPr lang="en-US" smtClean="0"/>
          </a:p>
          <a:p>
            <a:r>
              <a:rPr lang="en-US" smtClean="0"/>
              <a:t>You </a:t>
            </a:r>
            <a:r>
              <a:rPr lang="en-US"/>
              <a:t>can inspect incoming headers and create outgoing headers. </a:t>
            </a:r>
            <a:endParaRPr lang="en-US" smtClean="0"/>
          </a:p>
          <a:p>
            <a:r>
              <a:rPr lang="en-US" smtClean="0"/>
              <a:t>You </a:t>
            </a:r>
            <a:r>
              <a:rPr lang="en-US"/>
              <a:t>can read the request body or write into the response. </a:t>
            </a:r>
            <a:endParaRPr lang="en-US" smtClean="0"/>
          </a:p>
          <a:p>
            <a:r>
              <a:rPr lang="en-US" smtClean="0"/>
              <a:t>The </a:t>
            </a:r>
            <a:r>
              <a:rPr lang="en-US"/>
              <a:t>logic inside Invoke can decide if you want to call the next piece of middleware or handle the response entirely in the current middleware. </a:t>
            </a:r>
            <a:endParaRPr lang="en-US" smtClean="0"/>
          </a:p>
          <a:p>
            <a:r>
              <a:rPr lang="en-US" smtClean="0"/>
              <a:t>Note </a:t>
            </a:r>
            <a:r>
              <a:rPr lang="en-US"/>
              <a:t>the name </a:t>
            </a:r>
            <a:r>
              <a:rPr lang="en-US" i="1"/>
              <a:t>Invoke</a:t>
            </a:r>
            <a:r>
              <a:rPr lang="en-US"/>
              <a:t> is the method ASP.NET will automatically look for (no interface implementation required), and is injectable.</a:t>
            </a:r>
          </a:p>
        </p:txBody>
      </p:sp>
    </p:spTree>
    <p:extLst>
      <p:ext uri="{BB962C8B-B14F-4D97-AF65-F5344CB8AC3E}">
        <p14:creationId xmlns:p14="http://schemas.microsoft.com/office/powerpoint/2010/main" val="337650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rushed metal presentation (widescreen).potx" id="{DA9951C7-4320-4495-9FC1-E63CCA4172C0}" vid="{B4FD8286-12BA-4ECE-B80E-03C93BD82B08}"/>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31C05A15-2C36-4B2C-9ED7-7313D59409A3}">
  <ds:schemaRefs>
    <ds:schemaRef ds:uri="http://schemas.microsoft.com/sharepoint/v3/contenttype/forms"/>
  </ds:schemaRefs>
</ds:datastoreItem>
</file>

<file path=customXml/itemProps2.xml><?xml version="1.0" encoding="utf-8"?>
<ds:datastoreItem xmlns:ds="http://schemas.openxmlformats.org/officeDocument/2006/customXml" ds:itemID="{2961EA76-1630-4788-A629-8FDAFC920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A16170-AED4-43FB-90C7-1F1653EBFACC}">
  <ds:schemaRefs>
    <ds:schemaRef ds:uri="http://schemas.microsoft.com/office/2006/documentManagement/types"/>
    <ds:schemaRef ds:uri="http://purl.org/dc/elements/1.1/"/>
    <ds:schemaRef ds:uri="40262f94-9f35-4ac3-9a90-690165a166b7"/>
    <ds:schemaRef ds:uri="http://purl.org/dc/dcmitype/"/>
    <ds:schemaRef ds:uri="http://www.w3.org/XML/1998/namespace"/>
    <ds:schemaRef ds:uri="http://schemas.microsoft.com/office/2006/metadata/properties"/>
    <ds:schemaRef ds:uri="a4f35948-e619-41b3-aa29-22878b09cfd2"/>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Green brushed metal presentation (widescreen)</Template>
  <TotalTime>887</TotalTime>
  <Words>389</Words>
  <Application>Microsoft Office PowerPoint</Application>
  <PresentationFormat>Widescreen</PresentationFormat>
  <Paragraphs>66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Georgia</vt:lpstr>
      <vt:lpstr>segoe-ui_semibold</vt:lpstr>
      <vt:lpstr>Wingdings</vt:lpstr>
      <vt:lpstr>Brushed Metal 16x9</vt:lpstr>
      <vt:lpstr>ASP.NET Core Middleware Fundamentals</vt:lpstr>
      <vt:lpstr>What is middleware</vt:lpstr>
      <vt:lpstr>Processing HTTP Requests</vt:lpstr>
      <vt:lpstr>Processing HTTP Requests</vt:lpstr>
      <vt:lpstr>Processing HTTP Requests</vt:lpstr>
      <vt:lpstr>Configuring Middleware</vt:lpstr>
      <vt:lpstr>Configuring Middleware</vt:lpstr>
      <vt:lpstr>Built-in middleware</vt:lpstr>
      <vt:lpstr>Creating Middleware</vt:lpstr>
      <vt:lpstr>Run, Map, and Use</vt:lpstr>
      <vt:lpstr>Migrating module code to middleware</vt:lpstr>
      <vt:lpstr>Advantages</vt:lpstr>
      <vt:lpstr>Disadvantages</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ASP.NET Core - Basic</dc:title>
  <dc:creator>Ngoc Toan Bach</dc:creator>
  <cp:lastModifiedBy>Ngoc Toan Bach</cp:lastModifiedBy>
  <cp:revision>100</cp:revision>
  <dcterms:created xsi:type="dcterms:W3CDTF">2017-02-27T01:30:22Z</dcterms:created>
  <dcterms:modified xsi:type="dcterms:W3CDTF">2017-03-09T13:47:43Z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